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3"/>
  </p:notesMasterIdLst>
  <p:sldIdLst>
    <p:sldId id="371" r:id="rId2"/>
    <p:sldId id="257" r:id="rId3"/>
    <p:sldId id="259" r:id="rId4"/>
    <p:sldId id="376" r:id="rId5"/>
    <p:sldId id="377" r:id="rId6"/>
    <p:sldId id="260" r:id="rId7"/>
    <p:sldId id="263" r:id="rId8"/>
    <p:sldId id="264" r:id="rId9"/>
    <p:sldId id="267" r:id="rId10"/>
    <p:sldId id="266" r:id="rId11"/>
    <p:sldId id="265" r:id="rId12"/>
    <p:sldId id="268" r:id="rId13"/>
    <p:sldId id="269" r:id="rId14"/>
    <p:sldId id="270" r:id="rId15"/>
    <p:sldId id="271" r:id="rId16"/>
    <p:sldId id="272" r:id="rId17"/>
    <p:sldId id="273" r:id="rId18"/>
    <p:sldId id="274" r:id="rId19"/>
    <p:sldId id="379"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372"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73" r:id="rId55"/>
    <p:sldId id="309" r:id="rId56"/>
    <p:sldId id="310" r:id="rId57"/>
    <p:sldId id="311" r:id="rId58"/>
    <p:sldId id="312" r:id="rId59"/>
    <p:sldId id="380" r:id="rId60"/>
    <p:sldId id="313" r:id="rId61"/>
    <p:sldId id="314" r:id="rId62"/>
    <p:sldId id="315" r:id="rId63"/>
    <p:sldId id="316" r:id="rId64"/>
    <p:sldId id="317" r:id="rId65"/>
    <p:sldId id="318" r:id="rId66"/>
    <p:sldId id="319" r:id="rId67"/>
    <p:sldId id="320" r:id="rId68"/>
    <p:sldId id="321"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 id="342" r:id="rId89"/>
    <p:sldId id="343" r:id="rId90"/>
    <p:sldId id="344" r:id="rId91"/>
    <p:sldId id="345" r:id="rId92"/>
    <p:sldId id="346" r:id="rId93"/>
    <p:sldId id="349" r:id="rId94"/>
    <p:sldId id="350" r:id="rId95"/>
    <p:sldId id="351" r:id="rId96"/>
    <p:sldId id="352" r:id="rId97"/>
    <p:sldId id="353" r:id="rId98"/>
    <p:sldId id="374" r:id="rId99"/>
    <p:sldId id="355" r:id="rId100"/>
    <p:sldId id="356" r:id="rId101"/>
    <p:sldId id="357" r:id="rId102"/>
    <p:sldId id="358" r:id="rId103"/>
    <p:sldId id="359" r:id="rId104"/>
    <p:sldId id="360" r:id="rId105"/>
    <p:sldId id="361" r:id="rId106"/>
    <p:sldId id="362" r:id="rId107"/>
    <p:sldId id="363" r:id="rId108"/>
    <p:sldId id="364" r:id="rId109"/>
    <p:sldId id="365" r:id="rId110"/>
    <p:sldId id="366" r:id="rId111"/>
    <p:sldId id="375" r:id="rId1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rner" initials="Cerner"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179BBC-8778-47AD-858A-0A40A9696F18}" v="16" dt="2023-12-12T13:24:55.69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555" autoAdjust="0"/>
  </p:normalViewPr>
  <p:slideViewPr>
    <p:cSldViewPr snapToGrid="0">
      <p:cViewPr varScale="1">
        <p:scale>
          <a:sx n="39" d="100"/>
          <a:sy n="39" d="100"/>
        </p:scale>
        <p:origin x="88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commentAuthors" Target="commentAuthors.xml"/><Relationship Id="rId119"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its, Brian" userId="4566fefd-61b7-4c5a-b683-1c8fdafc2832" providerId="ADAL" clId="{63179BBC-8778-47AD-858A-0A40A9696F18}"/>
    <pc:docChg chg="custSel modSld">
      <pc:chgData name="Heits, Brian" userId="4566fefd-61b7-4c5a-b683-1c8fdafc2832" providerId="ADAL" clId="{63179BBC-8778-47AD-858A-0A40A9696F18}" dt="2023-12-12T13:25:12.825" v="288" actId="20577"/>
      <pc:docMkLst>
        <pc:docMk/>
      </pc:docMkLst>
      <pc:sldChg chg="modSp mod">
        <pc:chgData name="Heits, Brian" userId="4566fefd-61b7-4c5a-b683-1c8fdafc2832" providerId="ADAL" clId="{63179BBC-8778-47AD-858A-0A40A9696F18}" dt="2023-12-04T15:16:04.991" v="38" actId="20577"/>
        <pc:sldMkLst>
          <pc:docMk/>
          <pc:sldMk cId="0" sldId="287"/>
        </pc:sldMkLst>
        <pc:spChg chg="mod">
          <ac:chgData name="Heits, Brian" userId="4566fefd-61b7-4c5a-b683-1c8fdafc2832" providerId="ADAL" clId="{63179BBC-8778-47AD-858A-0A40A9696F18}" dt="2023-12-04T15:16:04.991" v="38" actId="20577"/>
          <ac:spMkLst>
            <pc:docMk/>
            <pc:sldMk cId="0" sldId="287"/>
            <ac:spMk id="320" creationId="{00000000-0000-0000-0000-000000000000}"/>
          </ac:spMkLst>
        </pc:spChg>
      </pc:sldChg>
      <pc:sldChg chg="addSp delSp modSp mod">
        <pc:chgData name="Heits, Brian" userId="4566fefd-61b7-4c5a-b683-1c8fdafc2832" providerId="ADAL" clId="{63179BBC-8778-47AD-858A-0A40A9696F18}" dt="2023-12-11T03:17:43.267" v="119" actId="1076"/>
        <pc:sldMkLst>
          <pc:docMk/>
          <pc:sldMk cId="0" sldId="291"/>
        </pc:sldMkLst>
        <pc:spChg chg="del">
          <ac:chgData name="Heits, Brian" userId="4566fefd-61b7-4c5a-b683-1c8fdafc2832" providerId="ADAL" clId="{63179BBC-8778-47AD-858A-0A40A9696F18}" dt="2023-12-11T03:17:08.758" v="116" actId="478"/>
          <ac:spMkLst>
            <pc:docMk/>
            <pc:sldMk cId="0" sldId="291"/>
            <ac:spMk id="331" creationId="{00000000-0000-0000-0000-000000000000}"/>
          </ac:spMkLst>
        </pc:spChg>
        <pc:spChg chg="del">
          <ac:chgData name="Heits, Brian" userId="4566fefd-61b7-4c5a-b683-1c8fdafc2832" providerId="ADAL" clId="{63179BBC-8778-47AD-858A-0A40A9696F18}" dt="2023-12-11T03:17:06.335" v="115" actId="478"/>
          <ac:spMkLst>
            <pc:docMk/>
            <pc:sldMk cId="0" sldId="291"/>
            <ac:spMk id="332" creationId="{00000000-0000-0000-0000-000000000000}"/>
          </ac:spMkLst>
        </pc:spChg>
        <pc:picChg chg="add mod">
          <ac:chgData name="Heits, Brian" userId="4566fefd-61b7-4c5a-b683-1c8fdafc2832" providerId="ADAL" clId="{63179BBC-8778-47AD-858A-0A40A9696F18}" dt="2023-12-11T03:17:43.267" v="119" actId="1076"/>
          <ac:picMkLst>
            <pc:docMk/>
            <pc:sldMk cId="0" sldId="291"/>
            <ac:picMk id="3" creationId="{8D90B10F-ED2B-32F7-CC6B-4BA6DAC67D8D}"/>
          </ac:picMkLst>
        </pc:picChg>
      </pc:sldChg>
      <pc:sldChg chg="modSp mod">
        <pc:chgData name="Heits, Brian" userId="4566fefd-61b7-4c5a-b683-1c8fdafc2832" providerId="ADAL" clId="{63179BBC-8778-47AD-858A-0A40A9696F18}" dt="2023-12-04T15:45:57.763" v="68" actId="20577"/>
        <pc:sldMkLst>
          <pc:docMk/>
          <pc:sldMk cId="0" sldId="297"/>
        </pc:sldMkLst>
        <pc:spChg chg="mod">
          <ac:chgData name="Heits, Brian" userId="4566fefd-61b7-4c5a-b683-1c8fdafc2832" providerId="ADAL" clId="{63179BBC-8778-47AD-858A-0A40A9696F18}" dt="2023-12-04T15:45:57.763" v="68" actId="20577"/>
          <ac:spMkLst>
            <pc:docMk/>
            <pc:sldMk cId="0" sldId="297"/>
            <ac:spMk id="348" creationId="{00000000-0000-0000-0000-000000000000}"/>
          </ac:spMkLst>
        </pc:spChg>
      </pc:sldChg>
      <pc:sldChg chg="modSp modAnim">
        <pc:chgData name="Heits, Brian" userId="4566fefd-61b7-4c5a-b683-1c8fdafc2832" providerId="ADAL" clId="{63179BBC-8778-47AD-858A-0A40A9696F18}" dt="2023-12-11T13:56:40.663" v="134" actId="20577"/>
        <pc:sldMkLst>
          <pc:docMk/>
          <pc:sldMk cId="0" sldId="298"/>
        </pc:sldMkLst>
        <pc:spChg chg="mod">
          <ac:chgData name="Heits, Brian" userId="4566fefd-61b7-4c5a-b683-1c8fdafc2832" providerId="ADAL" clId="{63179BBC-8778-47AD-858A-0A40A9696F18}" dt="2023-12-11T13:56:40.663" v="134" actId="20577"/>
          <ac:spMkLst>
            <pc:docMk/>
            <pc:sldMk cId="0" sldId="298"/>
            <ac:spMk id="352" creationId="{00000000-0000-0000-0000-000000000000}"/>
          </ac:spMkLst>
        </pc:spChg>
      </pc:sldChg>
      <pc:sldChg chg="modSp mod">
        <pc:chgData name="Heits, Brian" userId="4566fefd-61b7-4c5a-b683-1c8fdafc2832" providerId="ADAL" clId="{63179BBC-8778-47AD-858A-0A40A9696F18}" dt="2023-12-11T15:49:06.861" v="160" actId="20577"/>
        <pc:sldMkLst>
          <pc:docMk/>
          <pc:sldMk cId="0" sldId="307"/>
        </pc:sldMkLst>
        <pc:spChg chg="mod">
          <ac:chgData name="Heits, Brian" userId="4566fefd-61b7-4c5a-b683-1c8fdafc2832" providerId="ADAL" clId="{63179BBC-8778-47AD-858A-0A40A9696F18}" dt="2023-12-11T15:49:06.861" v="160" actId="20577"/>
          <ac:spMkLst>
            <pc:docMk/>
            <pc:sldMk cId="0" sldId="307"/>
            <ac:spMk id="389" creationId="{00000000-0000-0000-0000-000000000000}"/>
          </ac:spMkLst>
        </pc:spChg>
      </pc:sldChg>
      <pc:sldChg chg="modSp mod">
        <pc:chgData name="Heits, Brian" userId="4566fefd-61b7-4c5a-b683-1c8fdafc2832" providerId="ADAL" clId="{63179BBC-8778-47AD-858A-0A40A9696F18}" dt="2023-12-11T03:19:41.895" v="123" actId="20577"/>
        <pc:sldMkLst>
          <pc:docMk/>
          <pc:sldMk cId="0" sldId="315"/>
        </pc:sldMkLst>
        <pc:spChg chg="mod">
          <ac:chgData name="Heits, Brian" userId="4566fefd-61b7-4c5a-b683-1c8fdafc2832" providerId="ADAL" clId="{63179BBC-8778-47AD-858A-0A40A9696F18}" dt="2023-12-11T03:19:41.895" v="123" actId="20577"/>
          <ac:spMkLst>
            <pc:docMk/>
            <pc:sldMk cId="0" sldId="315"/>
            <ac:spMk id="417" creationId="{00000000-0000-0000-0000-000000000000}"/>
          </ac:spMkLst>
        </pc:spChg>
      </pc:sldChg>
      <pc:sldChg chg="modNotesTx">
        <pc:chgData name="Heits, Brian" userId="4566fefd-61b7-4c5a-b683-1c8fdafc2832" providerId="ADAL" clId="{63179BBC-8778-47AD-858A-0A40A9696F18}" dt="2023-12-04T16:39:28.657" v="111" actId="20577"/>
        <pc:sldMkLst>
          <pc:docMk/>
          <pc:sldMk cId="0" sldId="325"/>
        </pc:sldMkLst>
      </pc:sldChg>
      <pc:sldChg chg="modSp mod">
        <pc:chgData name="Heits, Brian" userId="4566fefd-61b7-4c5a-b683-1c8fdafc2832" providerId="ADAL" clId="{63179BBC-8778-47AD-858A-0A40A9696F18}" dt="2023-12-11T19:52:41.515" v="161"/>
        <pc:sldMkLst>
          <pc:docMk/>
          <pc:sldMk cId="0" sldId="357"/>
        </pc:sldMkLst>
        <pc:spChg chg="mod">
          <ac:chgData name="Heits, Brian" userId="4566fefd-61b7-4c5a-b683-1c8fdafc2832" providerId="ADAL" clId="{63179BBC-8778-47AD-858A-0A40A9696F18}" dt="2023-12-11T19:52:41.515" v="161"/>
          <ac:spMkLst>
            <pc:docMk/>
            <pc:sldMk cId="0" sldId="357"/>
            <ac:spMk id="578" creationId="{00000000-0000-0000-0000-000000000000}"/>
          </ac:spMkLst>
        </pc:spChg>
      </pc:sldChg>
      <pc:sldChg chg="modSp mod">
        <pc:chgData name="Heits, Brian" userId="4566fefd-61b7-4c5a-b683-1c8fdafc2832" providerId="ADAL" clId="{63179BBC-8778-47AD-858A-0A40A9696F18}" dt="2023-12-12T13:25:12.825" v="288" actId="20577"/>
        <pc:sldMkLst>
          <pc:docMk/>
          <pc:sldMk cId="0" sldId="358"/>
        </pc:sldMkLst>
        <pc:spChg chg="mod">
          <ac:chgData name="Heits, Brian" userId="4566fefd-61b7-4c5a-b683-1c8fdafc2832" providerId="ADAL" clId="{63179BBC-8778-47AD-858A-0A40A9696F18}" dt="2023-12-12T13:25:12.825" v="288" actId="20577"/>
          <ac:spMkLst>
            <pc:docMk/>
            <pc:sldMk cId="0" sldId="358"/>
            <ac:spMk id="581" creationId="{00000000-0000-0000-0000-000000000000}"/>
          </ac:spMkLst>
        </pc:spChg>
      </pc:sldChg>
      <pc:sldChg chg="modSp mod">
        <pc:chgData name="Heits, Brian" userId="4566fefd-61b7-4c5a-b683-1c8fdafc2832" providerId="ADAL" clId="{63179BBC-8778-47AD-858A-0A40A9696F18}" dt="2023-12-11T20:06:11.231" v="169" actId="20577"/>
        <pc:sldMkLst>
          <pc:docMk/>
          <pc:sldMk cId="0" sldId="363"/>
        </pc:sldMkLst>
        <pc:spChg chg="mod">
          <ac:chgData name="Heits, Brian" userId="4566fefd-61b7-4c5a-b683-1c8fdafc2832" providerId="ADAL" clId="{63179BBC-8778-47AD-858A-0A40A9696F18}" dt="2023-12-11T20:06:11.231" v="169" actId="20577"/>
          <ac:spMkLst>
            <pc:docMk/>
            <pc:sldMk cId="0" sldId="363"/>
            <ac:spMk id="594" creationId="{00000000-0000-0000-0000-000000000000}"/>
          </ac:spMkLst>
        </pc:spChg>
      </pc:sldChg>
      <pc:sldChg chg="modSp mod">
        <pc:chgData name="Heits, Brian" userId="4566fefd-61b7-4c5a-b683-1c8fdafc2832" providerId="ADAL" clId="{63179BBC-8778-47AD-858A-0A40A9696F18}" dt="2023-12-11T03:16:39.327" v="114" actId="20577"/>
        <pc:sldMkLst>
          <pc:docMk/>
          <pc:sldMk cId="3938402782" sldId="371"/>
        </pc:sldMkLst>
        <pc:spChg chg="mod">
          <ac:chgData name="Heits, Brian" userId="4566fefd-61b7-4c5a-b683-1c8fdafc2832" providerId="ADAL" clId="{63179BBC-8778-47AD-858A-0A40A9696F18}" dt="2023-12-11T03:16:39.327" v="114" actId="20577"/>
          <ac:spMkLst>
            <pc:docMk/>
            <pc:sldMk cId="3938402782" sldId="371"/>
            <ac:spMk id="4"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4-08-25T11:42:53.754" idx="2">
    <p:pos x="7906" y="1738"/>
    <p:text>&gt; Right click and select change picture to add sponsor logo</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xfrm>
            <a:off x="1143000" y="685800"/>
            <a:ext cx="4572000" cy="3429000"/>
          </a:xfrm>
          <a:prstGeom prst="rect">
            <a:avLst/>
          </a:prstGeom>
        </p:spPr>
        <p:txBody>
          <a:bodyPr/>
          <a:lstStyle/>
          <a:p>
            <a:endParaRPr/>
          </a:p>
        </p:txBody>
      </p:sp>
      <p:sp>
        <p:nvSpPr>
          <p:cNvPr id="155" name="Shape 15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Cerner 2016</a:t>
            </a:r>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CFFD62D3-BB65-47B7-B482-3500296D899C}" type="slidenum">
              <a:rPr lang="en-US" smtClean="0"/>
              <a:t>1</a:t>
            </a:fld>
            <a:endParaRPr lang="en-US" dirty="0"/>
          </a:p>
        </p:txBody>
      </p:sp>
    </p:spTree>
    <p:extLst>
      <p:ext uri="{BB962C8B-B14F-4D97-AF65-F5344CB8AC3E}">
        <p14:creationId xmlns:p14="http://schemas.microsoft.com/office/powerpoint/2010/main" val="7935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60114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r>
              <a:t>This example is searching for all allergies for patient 123</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xfrm>
            <a:off x="381000" y="685800"/>
            <a:ext cx="6096000" cy="3429000"/>
          </a:xfrm>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r>
              <a:t>Handle paging in the application, which helps ensure you’re run against most servers. Check for the “next” link to see if there are additional pages.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r>
              <a:t>The previous link isn’t in this example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extLst>
      <p:ext uri="{BB962C8B-B14F-4D97-AF65-F5344CB8AC3E}">
        <p14:creationId xmlns:p14="http://schemas.microsoft.com/office/powerpoint/2010/main" val="26732552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Note: AllergyIntolerance/123 is looking up an Allergy by its id (not a patient id). Similarly, AllergyIntolerance?_id=123 is looking up allergy by id, not by the patient id.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xfrm>
            <a:off x="381000" y="685800"/>
            <a:ext cx="6096000" cy="3429000"/>
          </a:xfrm>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p>
            <a:r>
              <a:rPr dirty="0"/>
              <a:t>Be aware that querying by a field that isn’t required may mean that values that weren’t mapped or understood by the FHIR server won’t be returned. </a:t>
            </a:r>
          </a:p>
          <a:p>
            <a:endParaRPr dirty="0"/>
          </a:p>
          <a:p>
            <a:r>
              <a:rPr dirty="0"/>
              <a:t>In the Allergy case, STU 3 is addressing this issue with allergies by requiring the status and adding an “unknown” that could be used to ensure all possible allergies can be retrieved.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Oids</a:t>
            </a:r>
            <a:r>
              <a:rPr lang="en-US" dirty="0"/>
              <a:t> created in SI Manager</a:t>
            </a:r>
          </a:p>
        </p:txBody>
      </p:sp>
    </p:spTree>
    <p:extLst>
      <p:ext uri="{BB962C8B-B14F-4D97-AF65-F5344CB8AC3E}">
        <p14:creationId xmlns:p14="http://schemas.microsoft.com/office/powerpoint/2010/main" val="1181857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r>
              <a:t>Note: this should show in the narrative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Help getting started</a:t>
            </a:r>
          </a:p>
        </p:txBody>
      </p:sp>
    </p:spTree>
    <p:extLst>
      <p:ext uri="{BB962C8B-B14F-4D97-AF65-F5344CB8AC3E}">
        <p14:creationId xmlns:p14="http://schemas.microsoft.com/office/powerpoint/2010/main" val="25883021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noRot="1" noChangeAspect="1"/>
          </p:cNvSpPr>
          <p:nvPr>
            <p:ph type="sldImg"/>
          </p:nvPr>
        </p:nvSpPr>
        <p:spPr>
          <a:xfrm>
            <a:off x="381000" y="685800"/>
            <a:ext cx="6096000" cy="3429000"/>
          </a:xfrm>
          <a:prstGeom prst="rect">
            <a:avLst/>
          </a:prstGeom>
        </p:spPr>
        <p:txBody>
          <a:bodyPr/>
          <a:lstStyle/>
          <a:p>
            <a:endParaRPr/>
          </a:p>
        </p:txBody>
      </p:sp>
      <p:sp>
        <p:nvSpPr>
          <p:cNvPr id="481" name="Shape 481"/>
          <p:cNvSpPr>
            <a:spLocks noGrp="1"/>
          </p:cNvSpPr>
          <p:nvPr>
            <p:ph type="body" sz="quarter" idx="1"/>
          </p:nvPr>
        </p:nvSpPr>
        <p:spPr>
          <a:prstGeom prst="rect">
            <a:avLst/>
          </a:prstGeom>
        </p:spPr>
        <p:txBody>
          <a:bodyPr/>
          <a:lstStyle/>
          <a:p>
            <a:r>
              <a:t>Not a modifier</a:t>
            </a:r>
          </a:p>
          <a:p>
            <a:r>
              <a:t>Extension to patient.birthDate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Can be used to describe other things, like desired implementations or capabilities, we’ll concentrate on describing a FHIR server contract.</a:t>
            </a:r>
          </a:p>
          <a:p>
            <a:endParaRPr/>
          </a:p>
          <a:p>
            <a:r>
              <a:t>Not enough to completely configure, but a step in that direction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xfrm>
            <a:off x="381000" y="685800"/>
            <a:ext cx="6096000" cy="3429000"/>
          </a:xfrm>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It defines a large part of the contract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Patient Birth Time</a:t>
            </a:r>
          </a:p>
          <a:p>
            <a:r>
              <a:rPr lang="en-US" dirty="0"/>
              <a:t>Patient Preferred Contact</a:t>
            </a:r>
          </a:p>
          <a:p>
            <a:r>
              <a:rPr lang="en-US" dirty="0"/>
              <a:t>US Core Race</a:t>
            </a:r>
          </a:p>
          <a:p>
            <a:r>
              <a:rPr lang="en-US" dirty="0"/>
              <a:t>US Core Ethnicity</a:t>
            </a:r>
          </a:p>
          <a:p>
            <a:r>
              <a:rPr lang="en-US" dirty="0"/>
              <a:t>US Core Birth Sex</a:t>
            </a:r>
          </a:p>
          <a:p>
            <a:r>
              <a:rPr lang="en-US" dirty="0"/>
              <a:t>Communication Preference</a:t>
            </a:r>
          </a:p>
          <a:p>
            <a:endParaRPr lang="en-US" dirty="0"/>
          </a:p>
        </p:txBody>
      </p:sp>
    </p:spTree>
    <p:extLst>
      <p:ext uri="{BB962C8B-B14F-4D97-AF65-F5344CB8AC3E}">
        <p14:creationId xmlns:p14="http://schemas.microsoft.com/office/powerpoint/2010/main" val="40876279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Shape 515"/>
          <p:cNvSpPr>
            <a:spLocks noGrp="1" noRot="1" noChangeAspect="1"/>
          </p:cNvSpPr>
          <p:nvPr>
            <p:ph type="sldImg"/>
          </p:nvPr>
        </p:nvSpPr>
        <p:spPr>
          <a:xfrm>
            <a:off x="381000" y="685800"/>
            <a:ext cx="6096000" cy="3429000"/>
          </a:xfrm>
          <a:prstGeom prst="rect">
            <a:avLst/>
          </a:prstGeom>
        </p:spPr>
        <p:txBody>
          <a:bodyPr/>
          <a:lstStyle/>
          <a:p>
            <a:endParaRPr/>
          </a:p>
        </p:txBody>
      </p:sp>
      <p:sp>
        <p:nvSpPr>
          <p:cNvPr id="516" name="Shape 516"/>
          <p:cNvSpPr>
            <a:spLocks noGrp="1"/>
          </p:cNvSpPr>
          <p:nvPr>
            <p:ph type="body" sz="quarter" idx="1"/>
          </p:nvPr>
        </p:nvSpPr>
        <p:spPr>
          <a:prstGeom prst="rect">
            <a:avLst/>
          </a:prstGeom>
        </p:spPr>
        <p:txBody>
          <a:bodyPr/>
          <a:lstStyle/>
          <a:p>
            <a:r>
              <a:t>Note: Make sure to remove spaces in your URL for FHIR - there should be none, and having spaces in the server URL will cause errors. HTTP URLs are space and case sensitive.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xfrm>
            <a:off x="381000" y="685800"/>
            <a:ext cx="6096000" cy="3429000"/>
          </a:xfrm>
          <a:prstGeom prst="rect">
            <a:avLst/>
          </a:prstGeom>
        </p:spPr>
        <p:txBody>
          <a:bodyPr/>
          <a:lstStyle/>
          <a:p>
            <a:endParaRPr/>
          </a:p>
        </p:txBody>
      </p:sp>
      <p:sp>
        <p:nvSpPr>
          <p:cNvPr id="536" name="Shape 536"/>
          <p:cNvSpPr>
            <a:spLocks noGrp="1"/>
          </p:cNvSpPr>
          <p:nvPr>
            <p:ph type="body" sz="quarter" idx="1"/>
          </p:nvPr>
        </p:nvSpPr>
        <p:spPr>
          <a:prstGeom prst="rect">
            <a:avLst/>
          </a:prstGeom>
        </p:spPr>
        <p:txBody>
          <a:bodyPr/>
          <a:lstStyle/>
          <a:p>
            <a:r>
              <a:t>StructureDefinition resource (in DSTU 2)</a:t>
            </a:r>
          </a:p>
          <a:p>
            <a:r>
              <a:t>Detailed description of contracts, per user case or per system</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Compatible: If core binds as required, you can’t change it</a:t>
            </a:r>
          </a:p>
          <a:p>
            <a:r>
              <a:t>If core has 1..*, you can’t change to 0..*, but can change to 1..1</a:t>
            </a:r>
          </a:p>
          <a:p>
            <a:endParaRPr/>
          </a:p>
          <a:p>
            <a:endParaRPr/>
          </a:p>
          <a:p>
            <a:r>
              <a:t>Goal: must be safe to process a resource without the profile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extLst>
      <p:ext uri="{BB962C8B-B14F-4D97-AF65-F5344CB8AC3E}">
        <p14:creationId xmlns:p14="http://schemas.microsoft.com/office/powerpoint/2010/main" val="67893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Decimals, precision matters (e.g.: use big decimal)</a:t>
            </a:r>
          </a:p>
          <a:p>
            <a:r>
              <a:t>Instant is for machines, DateTime is for humans. Instant MUST have seconds and zone.</a:t>
            </a:r>
          </a:p>
          <a:p>
            <a:r>
              <a:t>DateTime is year, year/month, year/month/day, year/month/day/time (must have zone if there’s a time). Seconds are required (XML definition/schema), but can be ignored or zero.</a:t>
            </a:r>
          </a:p>
          <a:p>
            <a:r>
              <a:t>Date is year, year/month, year/month/day</a:t>
            </a:r>
          </a:p>
          <a:p>
            <a:r>
              <a:t>Time is zone-less, dateless (see you at 8:00 AM every day)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xfrm>
            <a:off x="381000" y="685800"/>
            <a:ext cx="6096000" cy="3429000"/>
          </a:xfrm>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Code: codified value (usually from a set of values) to represent a concept.</a:t>
            </a:r>
          </a:p>
          <a:p>
            <a:r>
              <a:t>Coding: Code + meta data (e.g., system, version)</a:t>
            </a:r>
          </a:p>
          <a:p>
            <a:r>
              <a:t>CodeableConcept allows you to choose a list of codes, e.g.: multiple terminologies</a:t>
            </a:r>
          </a:p>
          <a:p>
            <a:r>
              <a:t>CodeableConcept references Coding, Coding references a Code.</a:t>
            </a:r>
          </a:p>
          <a:p>
            <a:r>
              <a:t>Code: m, f, unk</a:t>
            </a:r>
          </a:p>
          <a:p>
            <a:r>
              <a:t>Coding: m, + system</a:t>
            </a:r>
          </a:p>
          <a:p>
            <a:r>
              <a:t>CodeableConcept: Relationship type for patient contacts, Observation type (e.g.: height/weight, Loinc, SNOMED)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xfrm>
            <a:off x="381000" y="685800"/>
            <a:ext cx="6096000" cy="3429000"/>
          </a:xfrm>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r>
              <a:t>That number to the side…?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xfrm>
            <a:off x="381000" y="685800"/>
            <a:ext cx="6096000" cy="3429000"/>
          </a:xfrm>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If you are adverse to change, choose 4+</a:t>
            </a:r>
          </a:p>
          <a:p>
            <a:r>
              <a:t>… which doesn’t exist in DSTU 2</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r>
              <a:t>Required: for codeableConcept, you can’t just send “text”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Shape 302"/>
          <p:cNvSpPr>
            <a:spLocks noGrp="1" noRot="1" noChangeAspect="1"/>
          </p:cNvSpPr>
          <p:nvPr>
            <p:ph type="sldImg"/>
          </p:nvPr>
        </p:nvSpPr>
        <p:spPr>
          <a:xfrm>
            <a:off x="381000" y="685800"/>
            <a:ext cx="6096000" cy="3429000"/>
          </a:xfrm>
          <a:prstGeom prst="rect">
            <a:avLst/>
          </a:prstGeom>
        </p:spPr>
        <p:txBody>
          <a:bodyPr/>
          <a:lstStyle/>
          <a:p>
            <a:endParaRPr/>
          </a:p>
        </p:txBody>
      </p:sp>
      <p:sp>
        <p:nvSpPr>
          <p:cNvPr id="303" name="Shape 303"/>
          <p:cNvSpPr>
            <a:spLocks noGrp="1"/>
          </p:cNvSpPr>
          <p:nvPr>
            <p:ph type="body" sz="quarter" idx="1"/>
          </p:nvPr>
        </p:nvSpPr>
        <p:spPr>
          <a:prstGeom prst="rect">
            <a:avLst/>
          </a:prstGeom>
        </p:spPr>
        <p:txBody>
          <a:bodyPr/>
          <a:lstStyle/>
          <a:p>
            <a:r>
              <a:t>If a binding isn’t “required” by core spec, we’ll call out what our binding strength is in documentation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It is often the fall back if a client application doesn’t understand the FHIR resource in question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0191BC"/>
        </a:solidFill>
        <a:effectLst/>
      </p:bgPr>
    </p:bg>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lvl1pPr>
              <a:defRPr sz="9700"/>
            </a:lvl1pPr>
          </a:lstStyle>
          <a:p>
            <a:r>
              <a:t>Title Text</a:t>
            </a:r>
          </a:p>
        </p:txBody>
      </p:sp>
      <p:sp>
        <p:nvSpPr>
          <p:cNvPr id="31" name="Shape 31"/>
          <p:cNvSpPr/>
          <p:nvPr/>
        </p:nvSpPr>
        <p:spPr>
          <a:xfrm>
            <a:off x="132848" y="124530"/>
            <a:ext cx="24118302" cy="13466939"/>
          </a:xfrm>
          <a:prstGeom prst="rect">
            <a:avLst/>
          </a:prstGeom>
          <a:ln w="342900">
            <a:solidFill>
              <a:srgbClr val="FFFFFF"/>
            </a:solidFill>
            <a:miter lim="400000"/>
          </a:ln>
        </p:spPr>
        <p:txBody>
          <a:bodyPr lIns="50800" tIns="50800" rIns="50800" bIns="50800" anchor="ctr"/>
          <a:lstStyle/>
          <a:p>
            <a:pPr>
              <a:defRPr sz="3200">
                <a:solidFill>
                  <a:srgbClr val="FFFFFF"/>
                </a:solidFill>
              </a:defRPr>
            </a:pPr>
            <a:endParaRP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18" name="Shape 118"/>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119" name="Shape 119"/>
          <p:cNvSpPr>
            <a:spLocks noGrp="1"/>
          </p:cNvSpPr>
          <p:nvPr>
            <p:ph type="title"/>
          </p:nvPr>
        </p:nvSpPr>
        <p:spPr>
          <a:xfrm>
            <a:off x="635000" y="9448800"/>
            <a:ext cx="23114000" cy="2006600"/>
          </a:xfrm>
          <a:prstGeom prst="rect">
            <a:avLst/>
          </a:prstGeom>
        </p:spPr>
        <p:txBody>
          <a:bodyPr anchor="b"/>
          <a:lstStyle>
            <a:lvl1pPr>
              <a:defRPr b="0">
                <a:solidFill>
                  <a:srgbClr val="000000"/>
                </a:solidFill>
                <a:latin typeface="+mn-lt"/>
                <a:ea typeface="+mn-ea"/>
                <a:cs typeface="+mn-cs"/>
                <a:sym typeface="Helvetica Light"/>
              </a:defRPr>
            </a:lvl1pPr>
          </a:lstStyle>
          <a:p>
            <a:r>
              <a:t>Title Text</a:t>
            </a:r>
          </a:p>
        </p:txBody>
      </p:sp>
      <p:sp>
        <p:nvSpPr>
          <p:cNvPr id="120" name="Shape 120"/>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29" name="Shape 12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37" name="Shape 13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38" name="Shape 13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39" name="Shape 13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7" name="Shape 147"/>
          <p:cNvSpPr>
            <a:spLocks noGrp="1"/>
          </p:cNvSpPr>
          <p:nvPr>
            <p:ph type="title"/>
          </p:nvPr>
        </p:nvSpPr>
        <p:spPr>
          <a:xfrm>
            <a:off x="1778000" y="4533900"/>
            <a:ext cx="20828000" cy="4648200"/>
          </a:xfrm>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48" name="Shape 1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 no imag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10" name="Text Placeholder 13"/>
          <p:cNvSpPr>
            <a:spLocks noGrp="1"/>
          </p:cNvSpPr>
          <p:nvPr userDrawn="1">
            <p:ph type="body" sz="quarter" idx="10" hasCustomPrompt="1"/>
          </p:nvPr>
        </p:nvSpPr>
        <p:spPr>
          <a:xfrm>
            <a:off x="1539879" y="9838506"/>
            <a:ext cx="14795502" cy="834328"/>
          </a:xfrm>
          <a:prstGeom prst="rect">
            <a:avLst/>
          </a:prstGeom>
        </p:spPr>
        <p:txBody>
          <a:bodyPr/>
          <a:lstStyle>
            <a:lvl1pPr marL="0" indent="0">
              <a:buNone/>
              <a:defRPr sz="4400" baseline="0">
                <a:solidFill>
                  <a:srgbClr val="FFFFFF"/>
                </a:solidFill>
                <a:latin typeface="Arial" pitchFamily="34" charset="0"/>
                <a:cs typeface="Arial" pitchFamily="34" charset="0"/>
              </a:defRPr>
            </a:lvl1pPr>
          </a:lstStyle>
          <a:p>
            <a:pPr lvl="0"/>
            <a:r>
              <a:rPr lang="en-US" dirty="0"/>
              <a:t>Presenter Name</a:t>
            </a:r>
          </a:p>
        </p:txBody>
      </p:sp>
      <p:sp>
        <p:nvSpPr>
          <p:cNvPr id="11" name="Text Placeholder 13"/>
          <p:cNvSpPr>
            <a:spLocks noGrp="1"/>
          </p:cNvSpPr>
          <p:nvPr userDrawn="1">
            <p:ph type="body" sz="quarter" idx="12" hasCustomPrompt="1"/>
          </p:nvPr>
        </p:nvSpPr>
        <p:spPr>
          <a:xfrm>
            <a:off x="1539879" y="10899043"/>
            <a:ext cx="14795502" cy="574514"/>
          </a:xfrm>
          <a:prstGeom prst="rect">
            <a:avLst/>
          </a:prstGeom>
        </p:spPr>
        <p:txBody>
          <a:bodyPr>
            <a:noAutofit/>
          </a:bodyPr>
          <a:lstStyle>
            <a:lvl1pPr marL="0" indent="0">
              <a:buNone/>
              <a:defRPr sz="3200" i="1" baseline="0">
                <a:solidFill>
                  <a:srgbClr val="FFFFFF"/>
                </a:solidFill>
                <a:latin typeface="Arial" pitchFamily="34" charset="0"/>
                <a:cs typeface="Arial" pitchFamily="34" charset="0"/>
              </a:defRPr>
            </a:lvl1pPr>
          </a:lstStyle>
          <a:p>
            <a:pPr lvl="0"/>
            <a:r>
              <a:rPr lang="en-US" dirty="0"/>
              <a:t>Presenter Title</a:t>
            </a:r>
          </a:p>
        </p:txBody>
      </p:sp>
      <p:sp>
        <p:nvSpPr>
          <p:cNvPr id="9" name="Text Placeholder 13"/>
          <p:cNvSpPr>
            <a:spLocks noGrp="1"/>
          </p:cNvSpPr>
          <p:nvPr userDrawn="1">
            <p:ph type="body" sz="quarter" idx="13" hasCustomPrompt="1"/>
          </p:nvPr>
        </p:nvSpPr>
        <p:spPr>
          <a:xfrm>
            <a:off x="1539879" y="11744313"/>
            <a:ext cx="14795502" cy="574514"/>
          </a:xfrm>
          <a:prstGeom prst="rect">
            <a:avLst/>
          </a:prstGeom>
        </p:spPr>
        <p:txBody>
          <a:bodyPr>
            <a:normAutofit/>
          </a:bodyPr>
          <a:lstStyle>
            <a:lvl1pPr marL="0" indent="0">
              <a:buNone/>
              <a:defRPr sz="2800" i="0" baseline="0">
                <a:solidFill>
                  <a:schemeClr val="bg1"/>
                </a:solidFill>
                <a:latin typeface="Arial" pitchFamily="34" charset="0"/>
                <a:cs typeface="Arial" pitchFamily="34" charset="0"/>
              </a:defRPr>
            </a:lvl1pPr>
          </a:lstStyle>
          <a:p>
            <a:pPr lvl="0"/>
            <a:fld id="{B00CC99A-1AEC-4AAA-92D0-EFFF73746BF4}" type="datetime4">
              <a:rPr lang="en-US" smtClean="0"/>
              <a:t>November 15, 2016</a:t>
            </a:fld>
            <a:endParaRPr lang="en-US" dirty="0"/>
          </a:p>
        </p:txBody>
      </p:sp>
      <p:sp>
        <p:nvSpPr>
          <p:cNvPr id="13" name="Rectangle 7"/>
          <p:cNvSpPr>
            <a:spLocks/>
          </p:cNvSpPr>
          <p:nvPr userDrawn="1"/>
        </p:nvSpPr>
        <p:spPr bwMode="auto">
          <a:xfrm>
            <a:off x="5" y="4632510"/>
            <a:ext cx="24383994" cy="4731264"/>
          </a:xfrm>
          <a:prstGeom prst="rect">
            <a:avLst/>
          </a:prstGeom>
          <a:solidFill>
            <a:schemeClr val="bg1"/>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87216" tIns="43608" rIns="87216" bIns="43608" anchor="ctr"/>
          <a:lstStyle/>
          <a:p>
            <a:pPr algn="ctr" defTabSz="431800"/>
            <a:endParaRPr lang="en-US" sz="3600" dirty="0">
              <a:solidFill>
                <a:srgbClr val="FFFFFF"/>
              </a:solidFill>
              <a:latin typeface="Franklin Gothic Book" pitchFamily="34" charset="0"/>
            </a:endParaRPr>
          </a:p>
        </p:txBody>
      </p:sp>
      <p:sp>
        <p:nvSpPr>
          <p:cNvPr id="15" name="Title 3"/>
          <p:cNvSpPr>
            <a:spLocks noGrp="1"/>
          </p:cNvSpPr>
          <p:nvPr>
            <p:ph type="title"/>
          </p:nvPr>
        </p:nvSpPr>
        <p:spPr>
          <a:xfrm>
            <a:off x="1539875" y="4899039"/>
            <a:ext cx="13715174" cy="4270366"/>
          </a:xfrm>
          <a:prstGeom prst="rect">
            <a:avLst/>
          </a:prstGeom>
        </p:spPr>
        <p:txBody>
          <a:bodyPr/>
          <a:lstStyle>
            <a:lvl1pPr>
              <a:lnSpc>
                <a:spcPct val="90000"/>
              </a:lnSpc>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8702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1651000" y="1104900"/>
            <a:ext cx="10223500" cy="5613400"/>
          </a:xfrm>
          <a:prstGeom prst="rect">
            <a:avLst/>
          </a:prstGeom>
        </p:spPr>
        <p:txBody>
          <a:bodyPr anchor="b"/>
          <a:lstStyle>
            <a:lvl1pPr>
              <a:defRPr sz="8400" b="0">
                <a:solidFill>
                  <a:srgbClr val="000000"/>
                </a:solidFill>
                <a:latin typeface="+mn-lt"/>
                <a:ea typeface="+mn-ea"/>
                <a:cs typeface="+mn-cs"/>
                <a:sym typeface="Helvetica Light"/>
              </a:defRPr>
            </a:lvl1pPr>
          </a:lstStyle>
          <a:p>
            <a:r>
              <a:t>Title Text</a:t>
            </a:r>
          </a:p>
        </p:txBody>
      </p:sp>
      <p:sp>
        <p:nvSpPr>
          <p:cNvPr id="41" name="Shape 41"/>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6" name="Shape 66"/>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prstGeom prst="rect">
            <a:avLst/>
          </a:prstGeom>
        </p:spPr>
        <p:txBody>
          <a:bodyPr/>
          <a:lstStyle/>
          <a:p>
            <a:r>
              <a:t>Title Text</a:t>
            </a:r>
          </a:p>
        </p:txBody>
      </p:sp>
      <p:sp>
        <p:nvSpPr>
          <p:cNvPr id="68" name="Shape 68"/>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6" name="Shape 86"/>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
        <p:nvSpPr>
          <p:cNvPr id="7" name="TextBox 6">
            <a:extLst>
              <a:ext uri="{FF2B5EF4-FFF2-40B4-BE49-F238E27FC236}">
                <a16:creationId xmlns:a16="http://schemas.microsoft.com/office/drawing/2014/main" id="{090E0CDE-F1AB-2601-BF6D-68E451F66A11}"/>
              </a:ext>
            </a:extLst>
          </p:cNvPr>
          <p:cNvSpPr txBox="1"/>
          <p:nvPr userDrawn="1">
            <p:extLst>
              <p:ext uri="{1162E1C5-73C7-4A58-AE30-91384D911F3F}">
                <p184:classification xmlns:p184="http://schemas.microsoft.com/office/powerpoint/2018/4/main" val="hdr"/>
              </p:ext>
            </p:extLst>
          </p:nvPr>
        </p:nvSpPr>
        <p:spPr>
          <a:xfrm>
            <a:off x="63500" y="63500"/>
            <a:ext cx="1636713"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Oracle Restricted</a:t>
            </a:r>
          </a:p>
        </p:txBody>
      </p:sp>
      <p:sp>
        <p:nvSpPr>
          <p:cNvPr id="8" name="TextBox 7">
            <a:extLst>
              <a:ext uri="{FF2B5EF4-FFF2-40B4-BE49-F238E27FC236}">
                <a16:creationId xmlns:a16="http://schemas.microsoft.com/office/drawing/2014/main" id="{73FD3139-1638-8093-8354-99D71C9971E6}"/>
              </a:ext>
            </a:extLst>
          </p:cNvPr>
          <p:cNvSpPr txBox="1"/>
          <p:nvPr userDrawn="1">
            <p:extLst>
              <p:ext uri="{1162E1C5-73C7-4A58-AE30-91384D911F3F}">
                <p184:classification xmlns:p184="http://schemas.microsoft.com/office/powerpoint/2018/4/main" val="ftr"/>
              </p:ext>
            </p:extLst>
          </p:nvPr>
        </p:nvSpPr>
        <p:spPr>
          <a:xfrm>
            <a:off x="63500" y="13500100"/>
            <a:ext cx="1636713"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Oracle Restricted</a:t>
            </a: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9"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1pPr>
      <a:lvl2pPr marL="0" marR="0" indent="228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2pPr>
      <a:lvl3pPr marL="0" marR="0" indent="457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3pPr>
      <a:lvl4pPr marL="0" marR="0" indent="685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4pPr>
      <a:lvl5pPr marL="0" marR="0" indent="9144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5pPr>
      <a:lvl6pPr marL="0" marR="0" indent="11430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6pPr>
      <a:lvl7pPr marL="0" marR="0" indent="1371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7pPr>
      <a:lvl8pPr marL="0" marR="0" indent="1600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8pPr>
      <a:lvl9pPr marL="0" marR="0" indent="1828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comments" Target="../comments/commen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3" Type="http://schemas.openxmlformats.org/officeDocument/2006/relationships/hyperlink" Target="https://fhir-open.cerner.com/r4/ec2458f2-1e24-41c8-b71b-0e701af7583d/MedicationRequest?patient=12724068&amp;status=active&amp;_format=json" TargetMode="External"/><Relationship Id="rId2" Type="http://schemas.openxmlformats.org/officeDocument/2006/relationships/hyperlink" Target="https://fhir-open.cerner.com/r4/ec2458f2-1e24-41c8-b71b-0e701af7583d/MedicationAdministration?patient=12724068&amp;status=in-progress&amp;_format=json" TargetMode="External"/><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2" Type="http://schemas.openxmlformats.org/officeDocument/2006/relationships/hyperlink" Target="https://fhir-open.cerner.com/r4/ec2458f2-1e24-41c8-b71b-0e701af7583d/Device?patient=12724066&amp;_format=json" TargetMode="External"/><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RelatedPerson?patient=1316024&amp;_format=json" TargetMode="External"/><Relationship Id="rId2" Type="http://schemas.openxmlformats.org/officeDocument/2006/relationships/hyperlink" Target="https://fhir-open.cerner.com/r4/ec2458f2-1e24-41c8-b71b-0e701af7583d/RelatedPerson?patient=12724066&amp;-relationship-level=http://hl7.org/fhir/resource-types|Patient&amp;_format=json" TargetMode="External"/><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hyperlink" Target="https://docs.google.com/document/d/10RnVyF1etl_17pyCyK96tyhUWRbrTyEcqpwzW-Z-Ybs" TargetMode="Externa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hl7.org/fhir/datatypes.html#primitive" TargetMode="External"/><Relationship Id="rId2" Type="http://schemas.openxmlformats.org/officeDocument/2006/relationships/hyperlink" Target="http://hl7.org/fhir/dstu2/datatypes.html#primitive" TargetMode="Externa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hl7.org/fhir/datatypes.html#complex" TargetMode="External"/><Relationship Id="rId2" Type="http://schemas.openxmlformats.org/officeDocument/2006/relationships/hyperlink" Target="http://hl7.org/fhir/dstu2/datatypes.html#complex" TargetMode="Externa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hl7.org/fhir/dstu2/datatypes.html#codesystem"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hyperlink" Target="http://hl7.org/fhir/datatypes.html#codesystem"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hl7.org/fhir/http.html#mime-type" TargetMode="External"/><Relationship Id="rId2" Type="http://schemas.openxmlformats.org/officeDocument/2006/relationships/hyperlink" Target="http://hl7.org/fhir/dstu2/http.html#mime-type" TargetMode="Externa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hyperlink" Target="https://hl7.org/fhir/resource.html" TargetMode="External"/><Relationship Id="rId2" Type="http://schemas.openxmlformats.org/officeDocument/2006/relationships/hyperlink" Target="http://hl7.org/fhir/dstu2/resource.html"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hyperlink" Target="http://hl7.org/fhir/resourcelist.html"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hl7.org/fhir/dstu2/resource.html#maturity"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hyperlink" Target="https://hl7.org/fhir/versions.html#maturit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hl7.org/fhir/patient.html#tx" TargetMode="External"/><Relationship Id="rId2" Type="http://schemas.openxmlformats.org/officeDocument/2006/relationships/hyperlink" Target="http://hl7.org/fhir/dstu2/patient.html#tx" TargetMode="Externa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hyperlink" Target="http://hl7.org/fhir/dstu2/terminologies.html#strength"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hyperlink" Target="https://hl7.org/fhir/terminologies.html#strength"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fhir.cerner.com/dstu2/condition/#terminology-bindings"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hyperlink" Target="https://docs.oracle.com/en/industries/health/millennium-platform-apis/mfrap/condition.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hl7.org/fhir/dstu2/narrative.html#Narrative"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hyperlink" Target="https://hl7.org/fhir/narrative.html#Narrativ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hyperlink" Target="https://hl7.org/fhir/R4/resourcelist.html"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docs.oracle.com/en/industries/health/millennium-platform-apis/mfdap/resource_info.html" TargetMode="External"/><Relationship Id="rId2" Type="http://schemas.openxmlformats.org/officeDocument/2006/relationships/hyperlink" Target="https://docs.oracle.com/en/industries/health/millennium-platform-apis/mfrap/resource_info.html" TargetMode="Externa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hyperlink" Target="https://docs.oracle.com/en/industries/health/millennium-platform-apis/mfrap/op-patient-get.html"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hyperlink" Target="http://fhir.cerner.com/dstu2/patient/#parameter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hyperlink" Target="http://hapifhir.io/index.html" TargetMode="External"/><Relationship Id="rId3" Type="http://schemas.openxmlformats.org/officeDocument/2006/relationships/image" Target="../media/image6.png"/><Relationship Id="rId7" Type="http://schemas.openxmlformats.org/officeDocument/2006/relationships/hyperlink" Target="http://hl7.org/fhir/index.html" TargetMode="External"/><Relationship Id="rId2" Type="http://schemas.openxmlformats.org/officeDocument/2006/relationships/image" Target="../media/image5.png"/><Relationship Id="rId1" Type="http://schemas.openxmlformats.org/officeDocument/2006/relationships/slideLayout" Target="../slideLayouts/slideLayout9.xml"/><Relationship Id="rId6" Type="http://schemas.openxmlformats.org/officeDocument/2006/relationships/hyperlink" Target="http://hl7.org/fhir/dstu2/index.html"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hl7.org/fhir/http.html#read" TargetMode="External"/><Relationship Id="rId2" Type="http://schemas.openxmlformats.org/officeDocument/2006/relationships/hyperlink" Target="http://hl7.org/fhir/dstu2/http.html#read" TargetMode="Externa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hyperlink" Target="https://hl7.org/fhir/resource.html#id" TargetMode="External"/><Relationship Id="rId2" Type="http://schemas.openxmlformats.org/officeDocument/2006/relationships/hyperlink" Target="http://hl7.org/fhir/dstu2/resource.html#id" TargetMode="Externa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hyperlink" Target="https://hl7.org/fhir/R4/patient.html#search" TargetMode="External"/><Relationship Id="rId2" Type="http://schemas.openxmlformats.org/officeDocument/2006/relationships/hyperlink" Target="http://hl7.org/fhir/dstu2/patient.html#search" TargetMode="External"/><Relationship Id="rId1" Type="http://schemas.openxmlformats.org/officeDocument/2006/relationships/slideLayout" Target="../slideLayouts/slideLayout10.xml"/><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3" Type="http://schemas.openxmlformats.org/officeDocument/2006/relationships/hyperlink" Target="https://docs.oracle.com/en/industries/health/millennium-platform-apis/mfrap/op-patient-get.html" TargetMode="External"/><Relationship Id="rId2" Type="http://schemas.openxmlformats.org/officeDocument/2006/relationships/hyperlink" Target="http://fhir.cerner.com/dstu2/patient/#parameters" TargetMode="External"/><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47.xml.rels><?xml version="1.0" encoding="UTF-8" standalone="yes"?>
<Relationships xmlns="http://schemas.openxmlformats.org/package/2006/relationships"><Relationship Id="rId3" Type="http://schemas.openxmlformats.org/officeDocument/2006/relationships/hyperlink" Target="http://hl7.org/fhir/dstu2/search.html"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29.png"/><Relationship Id="rId4" Type="http://schemas.openxmlformats.org/officeDocument/2006/relationships/hyperlink" Target="https://hl7.org/fhir/search.html#Introduction"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hyperlink" Target="http://hl7.org/fhir/dstu2/http.html#paging"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hyperlink" Target="https://hl7.org/fhir/http.html#pagi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hl7.org/fhir/downloads.html" TargetMode="Externa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http.html#create" TargetMode="External"/><Relationship Id="rId2" Type="http://schemas.openxmlformats.org/officeDocument/2006/relationships/hyperlink" Target="http://hl7.org/fhir/dstu2/http.html#create" TargetMode="Externa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hyperlink" Target="https://hl7.org/fhir/http.html#update"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hyperlink" Target="https://hl7.org/fhir/http.html#patch"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3" Type="http://schemas.openxmlformats.org/officeDocument/2006/relationships/hyperlink" Target="https://hl7.org/fhir/http.html#transaction" TargetMode="External"/><Relationship Id="rId2" Type="http://schemas.openxmlformats.org/officeDocument/2006/relationships/hyperlink" Target="http://hl7.org/fhir/dstu2/http.html#2.1.0.10.2" TargetMode="Externa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hyperlink" Target="https://fhir-open.cerner.com/r4/ec2458f2-1e24-41c8-b71b-0e701af7583d/Patient/12724066?_format=json"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31.png"/><Relationship Id="rId5" Type="http://schemas.openxmlformats.org/officeDocument/2006/relationships/hyperlink" Target="https://hl7.org/fhir/datatypes.html#HumanName" TargetMode="External"/><Relationship Id="rId4" Type="http://schemas.openxmlformats.org/officeDocument/2006/relationships/hyperlink" Target="https://fhir-open.sandboxcerner.com/dstu2/0b8a0111-e8e6-4c26-a91c-5069cbc6b1ca/Patient/4478007?_format=json"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hl7.org/fhir/datatypes.html#HumanName"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openxmlformats.org/officeDocument/2006/relationships/hyperlink" Target="http://wiki.hl7.org/index.php?title=FHIR"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hyperlink" Target="https://confluence.hl7.org/display/FHIR"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hyperlink" Target="https://fhir-open.cerner.com/r4/ec2458f2-1e24-41c8-b71b-0e701af7583d/AllergyIntolerance?clinical-status=active&amp;patient=12742399&amp;_format=json"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AllergyIntolerance?patient=1316024&amp;status=active,unconfirmed,confirmed&amp;_format=json"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hl7.org/fhir/r4/valueset-allergyintolerance-clinical.html#expansion" TargetMode="External"/><Relationship Id="rId2" Type="http://schemas.openxmlformats.org/officeDocument/2006/relationships/hyperlink" Target="http://hl7.org/fhir/DSTU2/valueset-allergy-intolerance-status.html" TargetMode="External"/><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64.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34.png"/><Relationship Id="rId4" Type="http://schemas.openxmlformats.org/officeDocument/2006/relationships/hyperlink" Target="https://hl7.org/fhir/allergyintolerance.html#resource"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hyperlink" Target="https://fhir-open.cerner.com/r4/ec2458f2-1e24-41c8-b71b-0e701af7583d/MedicationRequest?patient=12724070&amp;status=active&amp;-pageContext=T3BlblBsYXRmb3JtRmhpckNvbnRleHQ9dHJ1ZSZwYWdlQ29udGV4dD00ODM4MTE5NzdfNDgzODEyNjgxXzEyNzI0MDcwXzFfMSZjb25jZXB0PWNoYXJ0ZWQ%3D&amp;-pageDirection=NEXT&amp;_format=json" TargetMode="External"/><Relationship Id="rId2" Type="http://schemas.openxmlformats.org/officeDocument/2006/relationships/hyperlink" Target="https://fhir-open.cerner.com/r4/ec2458f2-1e24-41c8-b71b-0e701af7583d/MedicationRequest?patient=12724070&amp;status=active&amp;_format=json" TargetMode="Externa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MedicationOrder?patient=1316024&amp;status=active,on-hold&amp;_format=json"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dicationOrder?patient=1316024&amp;-pageContext=1184038_1184051_1316024_1_1&amp;-pageDirection=NEXT&amp;_format=json" TargetMode="External"/><Relationship Id="rId2" Type="http://schemas.openxmlformats.org/officeDocument/2006/relationships/hyperlink" Target="https://fhir-open.cerner.com/r4/ec2458f2-1e24-41c8-b71b-0e701af7583d/MedicationRequest?patient=12724070&amp;status=active&amp;-pageContext=T3BlblBsYXRmb3JtRmhpckNvbnRleHQ9dHJ1ZSZwYWdlQ29udGV4dD00ODM4MTE5NzdfNDgzODEyNjgxXzEyNzI0MDcwXzFfMSZjb25jZXB0PWNoYXJ0ZWQ%3D&amp;-pageDirection=NEXT&amp;_format=json" TargetMode="External"/><Relationship Id="rId1" Type="http://schemas.openxmlformats.org/officeDocument/2006/relationships/slideLayout" Target="../slideLayouts/slideLayout11.xml"/><Relationship Id="rId4" Type="http://schemas.openxmlformats.org/officeDocument/2006/relationships/image" Target="../media/image35.png"/></Relationships>
</file>

<file path=ppt/slides/_rels/slide69.xml.rels><?xml version="1.0" encoding="UTF-8" standalone="yes"?>
<Relationships xmlns="http://schemas.openxmlformats.org/package/2006/relationships"><Relationship Id="rId3" Type="http://schemas.openxmlformats.org/officeDocument/2006/relationships/hyperlink" Target="http://hl7.org/fhir/medicationadministration.html#bnr" TargetMode="External"/><Relationship Id="rId2" Type="http://schemas.openxmlformats.org/officeDocument/2006/relationships/hyperlink" Target="http://hl7.org/fhir/dstu2/medicationorder.html#bnr" TargetMode="Externa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2" Type="http://schemas.openxmlformats.org/officeDocument/2006/relationships/hyperlink" Target="https://fhir-open.cerner.com/r4/ec2458f2-1e24-41c8-b71b-0e701af7583d/Patient?identifier=urn:oid:2.16.840.1.113883.3.787.0.0|171&amp;_format=json" TargetMode="External"/><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3" Type="http://schemas.openxmlformats.org/officeDocument/2006/relationships/hyperlink" Target="http://hl7.org/fhir/dstu2/extensibility.html" TargetMode="External"/><Relationship Id="rId2" Type="http://schemas.openxmlformats.org/officeDocument/2006/relationships/image" Target="../media/image38.png"/><Relationship Id="rId1" Type="http://schemas.openxmlformats.org/officeDocument/2006/relationships/slideLayout" Target="../slideLayouts/slideLayout10.xml"/><Relationship Id="rId4" Type="http://schemas.openxmlformats.org/officeDocument/2006/relationships/hyperlink" Target="https://hl7.org/fhir/extensibility.html" TargetMode="Externa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3" Type="http://schemas.openxmlformats.org/officeDocument/2006/relationships/hyperlink" Target="http://hl7.org/fhir/dstu2/extension-patient-birthtime.html"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image" Target="../media/image41.png"/><Relationship Id="rId4" Type="http://schemas.openxmlformats.org/officeDocument/2006/relationships/hyperlink" Target="https://hl7.org/fhir/R4/extension-patient-birthtime.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hl7.org/fhir/directory.html" TargetMode="Externa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3" Type="http://schemas.openxmlformats.org/officeDocument/2006/relationships/hyperlink" Target="http://hl7.org/fhir/dstu2/conformance.html"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hyperlink" Target="http://hl7.org/fhir/conformance-rules.html" TargetMode="External"/></Relationships>
</file>

<file path=ppt/slides/_rels/slide8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3" Type="http://schemas.openxmlformats.org/officeDocument/2006/relationships/hyperlink" Target="http://fhir.cerner.com/dstu2/patient/#extensions"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 Id="rId5" Type="http://schemas.openxmlformats.org/officeDocument/2006/relationships/image" Target="../media/image43.png"/><Relationship Id="rId4" Type="http://schemas.openxmlformats.org/officeDocument/2006/relationships/hyperlink" Target="https://docs.oracle.com/en/industries/health/millennium-platform-apis/mfrap/patient.html"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hyperlink" Target="https://fhir-open.cerner.com/r4/ec2458f2-1e24-41c8-b71b-0e701af7583d/"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tadata?_format=json" TargetMode="External"/><Relationship Id="rId2" Type="http://schemas.openxmlformats.org/officeDocument/2006/relationships/hyperlink" Target="https://fhir-open.cerner.com/r4/ec2458f2-1e24-41c8-b71b-0e701af7583d/metadata?_format=json" TargetMode="External"/><Relationship Id="rId1" Type="http://schemas.openxmlformats.org/officeDocument/2006/relationships/slideLayout" Target="../slideLayouts/slideLayout11.xml"/><Relationship Id="rId4" Type="http://schemas.openxmlformats.org/officeDocument/2006/relationships/image" Target="../media/image44.png"/></Relationships>
</file>

<file path=ppt/slides/_rels/slide89.xml.rels><?xml version="1.0" encoding="UTF-8" standalone="yes"?>
<Relationships xmlns="http://schemas.openxmlformats.org/package/2006/relationships"><Relationship Id="rId3" Type="http://schemas.openxmlformats.org/officeDocument/2006/relationships/hyperlink" Target="http://hl7.org/fhir/conformance-rules.html" TargetMode="External"/><Relationship Id="rId2" Type="http://schemas.openxmlformats.org/officeDocument/2006/relationships/hyperlink" Target="http://hl7.org/fhir/dstu2/conformance.html" TargetMode="External"/><Relationship Id="rId1" Type="http://schemas.openxmlformats.org/officeDocument/2006/relationships/slideLayout" Target="../slideLayouts/slideLayout9.xml"/><Relationship Id="rId5" Type="http://schemas.openxmlformats.org/officeDocument/2006/relationships/image" Target="../media/image45.png"/><Relationship Id="rId4" Type="http://schemas.openxmlformats.org/officeDocument/2006/relationships/hyperlink" Target="https://fhir-ehr-code.cerner.com/r4/ec2458f2-1e24-41c8-b71b-0e701af7583d/metadata?_format=jso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ocs.oracle.com/en/industries/health/millennium-platform-apis/index.html"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1.xml.rels><?xml version="1.0" encoding="UTF-8" standalone="yes"?>
<Relationships xmlns="http://schemas.openxmlformats.org/package/2006/relationships"><Relationship Id="rId3" Type="http://schemas.openxmlformats.org/officeDocument/2006/relationships/hyperlink" Target="http://hl7.org/fhir/dstu2/profiling.html" TargetMode="External"/><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image" Target="../media/image46.png"/><Relationship Id="rId4" Type="http://schemas.openxmlformats.org/officeDocument/2006/relationships/hyperlink" Target="https://hl7.org/fhir/profiling.html" TargetMode="Externa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7.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5354-9&amp;_format=json" TargetMode="External"/><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480-6,http://loinc.org|8462-4&amp;_format=json"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47.png"/></Relationships>
</file>

<file path=ppt/slides/_rels/slide99.xml.rels><?xml version="1.0" encoding="UTF-8" standalone="yes"?>
<Relationships xmlns="http://schemas.openxmlformats.org/package/2006/relationships"><Relationship Id="rId3" Type="http://schemas.openxmlformats.org/officeDocument/2006/relationships/hyperlink" Target="https://docs.oracle.com/en/industries/health/millennium-platform-apis/mfrap/op-observation-get.html" TargetMode="External"/><Relationship Id="rId2" Type="http://schemas.openxmlformats.org/officeDocument/2006/relationships/hyperlink" Target="http://fhir.cerner.com/dstu2/observation/" TargetMode="External"/><Relationship Id="rId1" Type="http://schemas.openxmlformats.org/officeDocument/2006/relationships/slideLayout" Target="../slideLayouts/slideLayout2.xml"/><Relationship Id="rId4" Type="http://schemas.openxmlformats.org/officeDocument/2006/relationships/image" Target="../media/image4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9879" y="10219506"/>
            <a:ext cx="14795502" cy="834328"/>
          </a:xfrm>
        </p:spPr>
        <p:txBody>
          <a:bodyPr/>
          <a:lstStyle/>
          <a:p>
            <a:r>
              <a:rPr lang="en-US" dirty="0"/>
              <a:t>Brian Heits</a:t>
            </a:r>
          </a:p>
        </p:txBody>
      </p:sp>
      <p:sp>
        <p:nvSpPr>
          <p:cNvPr id="3" name="Text Placeholder 2"/>
          <p:cNvSpPr>
            <a:spLocks noGrp="1"/>
          </p:cNvSpPr>
          <p:nvPr>
            <p:ph type="body" sz="quarter" idx="12"/>
          </p:nvPr>
        </p:nvSpPr>
        <p:spPr>
          <a:xfrm>
            <a:off x="1539879" y="11203843"/>
            <a:ext cx="14795502" cy="574514"/>
          </a:xfrm>
        </p:spPr>
        <p:txBody>
          <a:bodyPr/>
          <a:lstStyle/>
          <a:p>
            <a:r>
              <a:rPr lang="en-US" dirty="0"/>
              <a:t>Principle Consultant – Oracle Cerner</a:t>
            </a:r>
          </a:p>
        </p:txBody>
      </p:sp>
      <p:sp>
        <p:nvSpPr>
          <p:cNvPr id="4" name="Text Placeholder 3"/>
          <p:cNvSpPr>
            <a:spLocks noGrp="1"/>
          </p:cNvSpPr>
          <p:nvPr>
            <p:ph type="body" sz="quarter" idx="13"/>
          </p:nvPr>
        </p:nvSpPr>
        <p:spPr>
          <a:xfrm>
            <a:off x="1539879" y="12049113"/>
            <a:ext cx="14795502" cy="574514"/>
          </a:xfrm>
        </p:spPr>
        <p:txBody>
          <a:bodyPr/>
          <a:lstStyle/>
          <a:p>
            <a:r>
              <a:rPr lang="en-US" dirty="0"/>
              <a:t> 3</a:t>
            </a:r>
            <a:r>
              <a:rPr lang="en-US" baseline="30000" dirty="0"/>
              <a:t>rd </a:t>
            </a:r>
            <a:r>
              <a:rPr lang="en-US" dirty="0"/>
              <a:t>of December, 2024</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5501" y="4915329"/>
            <a:ext cx="12573006" cy="4247998"/>
          </a:xfrm>
          <a:prstGeom prst="rect">
            <a:avLst/>
          </a:prstGeom>
        </p:spPr>
      </p:pic>
      <p:pic>
        <p:nvPicPr>
          <p:cNvPr id="5" name="Picture 4">
            <a:extLst>
              <a:ext uri="{FF2B5EF4-FFF2-40B4-BE49-F238E27FC236}">
                <a16:creationId xmlns:a16="http://schemas.microsoft.com/office/drawing/2014/main" id="{1EBD9C52-B9C9-92F2-8AAF-857589DCEB59}"/>
              </a:ext>
            </a:extLst>
          </p:cNvPr>
          <p:cNvPicPr>
            <a:picLocks noChangeAspect="1"/>
          </p:cNvPicPr>
          <p:nvPr/>
        </p:nvPicPr>
        <p:blipFill>
          <a:blip r:embed="rId4"/>
          <a:stretch>
            <a:fillRect/>
          </a:stretch>
        </p:blipFill>
        <p:spPr>
          <a:xfrm>
            <a:off x="8260735" y="7934912"/>
            <a:ext cx="4706006" cy="1028844"/>
          </a:xfrm>
          <a:prstGeom prst="rect">
            <a:avLst/>
          </a:prstGeom>
        </p:spPr>
      </p:pic>
    </p:spTree>
    <p:extLst>
      <p:ext uri="{BB962C8B-B14F-4D97-AF65-F5344CB8AC3E}">
        <p14:creationId xmlns:p14="http://schemas.microsoft.com/office/powerpoint/2010/main" val="393840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pasted-image.png"/>
          <p:cNvPicPr>
            <a:picLocks noGrp="1" noChangeAspect="1"/>
          </p:cNvPicPr>
          <p:nvPr>
            <p:ph type="pic" idx="13"/>
          </p:nvPr>
        </p:nvPicPr>
        <p:blipFill>
          <a:blip r:embed="rId2"/>
          <a:srcRect l="8728" r="8728"/>
          <a:stretch>
            <a:fillRect/>
          </a:stretch>
        </p:blipFill>
        <p:spPr>
          <a:xfrm>
            <a:off x="13165981" y="1104900"/>
            <a:ext cx="9525001" cy="11506200"/>
          </a:xfrm>
          <a:prstGeom prst="rect">
            <a:avLst/>
          </a:prstGeom>
        </p:spPr>
      </p:pic>
      <p:sp>
        <p:nvSpPr>
          <p:cNvPr id="235" name="Shape 235"/>
          <p:cNvSpPr>
            <a:spLocks noGrp="1"/>
          </p:cNvSpPr>
          <p:nvPr>
            <p:ph type="title"/>
          </p:nvPr>
        </p:nvSpPr>
        <p:spPr>
          <a:prstGeom prst="rect">
            <a:avLst/>
          </a:prstGeom>
        </p:spPr>
        <p:txBody>
          <a:bodyPr/>
          <a:lstStyle/>
          <a:p>
            <a:r>
              <a:rPr dirty="0"/>
              <a:t>Which Version?</a:t>
            </a:r>
          </a:p>
        </p:txBody>
      </p:sp>
      <p:sp>
        <p:nvSpPr>
          <p:cNvPr id="236" name="Shape 236"/>
          <p:cNvSpPr>
            <a:spLocks noGrp="1"/>
          </p:cNvSpPr>
          <p:nvPr>
            <p:ph type="body" sz="quarter" idx="1"/>
          </p:nvPr>
        </p:nvSpPr>
        <p:spPr>
          <a:prstGeom prst="rect">
            <a:avLst/>
          </a:prstGeom>
        </p:spPr>
        <p:txBody>
          <a:bodyPr/>
          <a:lstStyle/>
          <a:p>
            <a:pPr marL="537307" indent="-537307" algn="l">
              <a:buSzPct val="75000"/>
              <a:buChar char="•"/>
            </a:pPr>
            <a:r>
              <a:rPr dirty="0"/>
              <a:t>Multiple Available</a:t>
            </a:r>
          </a:p>
          <a:p>
            <a:pPr marL="537307" indent="-537307" algn="l">
              <a:buSzPct val="75000"/>
              <a:buChar char="•"/>
            </a:pPr>
            <a:r>
              <a:rPr dirty="0"/>
              <a:t>Deprecate Oldest</a:t>
            </a:r>
          </a:p>
          <a:p>
            <a:pPr marL="537307" indent="-537307" algn="l">
              <a:buSzPct val="75000"/>
              <a:buChar char="•"/>
            </a:pPr>
            <a:r>
              <a:rPr dirty="0"/>
              <a:t>Time to Uplift Applications</a:t>
            </a:r>
          </a:p>
        </p:txBody>
      </p:sp>
    </p:spTree>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 name="Shape 575"/>
          <p:cNvSpPr>
            <a:spLocks noGrp="1"/>
          </p:cNvSpPr>
          <p:nvPr>
            <p:ph type="title"/>
          </p:nvPr>
        </p:nvSpPr>
        <p:spPr>
          <a:prstGeom prst="rect">
            <a:avLst/>
          </a:prstGeom>
        </p:spPr>
        <p:txBody>
          <a:bodyPr/>
          <a:lstStyle/>
          <a:p>
            <a:r>
              <a:t>Exercise 11</a:t>
            </a:r>
          </a:p>
        </p:txBody>
      </p:sp>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p:nvPr>
        </p:nvSpPr>
        <p:spPr>
          <a:prstGeom prst="rect">
            <a:avLst/>
          </a:prstGeom>
        </p:spPr>
        <p:txBody>
          <a:bodyPr/>
          <a:lstStyle/>
          <a:p>
            <a:r>
              <a:rPr dirty="0"/>
              <a:t>Exercise 11</a:t>
            </a:r>
          </a:p>
        </p:txBody>
      </p:sp>
      <p:sp>
        <p:nvSpPr>
          <p:cNvPr id="578" name="Shape 578"/>
          <p:cNvSpPr>
            <a:spLocks noGrp="1"/>
          </p:cNvSpPr>
          <p:nvPr>
            <p:ph type="body" idx="1"/>
          </p:nvPr>
        </p:nvSpPr>
        <p:spPr>
          <a:prstGeom prst="rect">
            <a:avLst/>
          </a:prstGeom>
        </p:spPr>
        <p:txBody>
          <a:bodyPr/>
          <a:lstStyle/>
          <a:p>
            <a:r>
              <a:rPr dirty="0"/>
              <a:t>Is </a:t>
            </a:r>
            <a:r>
              <a:rPr lang="en-US" dirty="0"/>
              <a:t>Hailey</a:t>
            </a:r>
            <a:r>
              <a:rPr dirty="0"/>
              <a:t> Smart</a:t>
            </a:r>
            <a:r>
              <a:rPr lang="en-US" dirty="0"/>
              <a:t> (id = 12724068)</a:t>
            </a:r>
            <a:r>
              <a:rPr dirty="0"/>
              <a:t> currently taking insulin?</a:t>
            </a:r>
            <a:endParaRPr lang="en-US" dirty="0"/>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p:cNvSpPr>
          <p:nvPr>
            <p:ph type="title"/>
          </p:nvPr>
        </p:nvSpPr>
        <p:spPr>
          <a:prstGeom prst="rect">
            <a:avLst/>
          </a:prstGeom>
        </p:spPr>
        <p:txBody>
          <a:bodyPr/>
          <a:lstStyle/>
          <a:p>
            <a:r>
              <a:t>Exercise 11: Answer</a:t>
            </a:r>
          </a:p>
        </p:txBody>
      </p:sp>
      <p:sp>
        <p:nvSpPr>
          <p:cNvPr id="581" name="Shape 581"/>
          <p:cNvSpPr>
            <a:spLocks noGrp="1"/>
          </p:cNvSpPr>
          <p:nvPr>
            <p:ph type="body" idx="1"/>
          </p:nvPr>
        </p:nvSpPr>
        <p:spPr>
          <a:prstGeom prst="rect">
            <a:avLst/>
          </a:prstGeom>
        </p:spPr>
        <p:txBody>
          <a:bodyPr/>
          <a:lstStyle/>
          <a:p>
            <a:r>
              <a:rPr dirty="0"/>
              <a:t>Answer: </a:t>
            </a:r>
            <a:r>
              <a:rPr lang="en-US" dirty="0"/>
              <a:t>Its ordered, but not currently being administered at the hospital probably due to being a home medication</a:t>
            </a:r>
            <a:endParaRPr dirty="0"/>
          </a:p>
          <a:p>
            <a:r>
              <a:rPr dirty="0"/>
              <a:t>GET </a:t>
            </a:r>
            <a:r>
              <a:rPr lang="en-US" dirty="0">
                <a:hlinkClick r:id="rId2"/>
              </a:rPr>
              <a:t>https://fhir-open.cerner.com/r4/ec2458f2-1e24-41c8-b71b-0e701af7583d/MedicationAdministration?patient=12724068&amp;status=in-progress&amp;_format=json</a:t>
            </a:r>
            <a:endParaRPr lang="en-US" dirty="0"/>
          </a:p>
          <a:p>
            <a:r>
              <a:rPr lang="en-US" dirty="0"/>
              <a:t>GET </a:t>
            </a:r>
            <a:r>
              <a:rPr lang="en-US" dirty="0">
                <a:hlinkClick r:id="rId3"/>
              </a:rPr>
              <a:t>https://fhir-open.cerner.com/r4/ec2458f2-1e24-41c8-b71b-0e701af7583d/MedicationRequest?patient=12724068&amp;status=active&amp;_format=json</a:t>
            </a:r>
            <a:endParaRPr lang="en-US" dirty="0"/>
          </a:p>
        </p:txBody>
      </p:sp>
    </p:spTree>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p:cNvSpPr>
          <p:nvPr>
            <p:ph type="title"/>
          </p:nvPr>
        </p:nvSpPr>
        <p:spPr>
          <a:prstGeom prst="rect">
            <a:avLst/>
          </a:prstGeom>
        </p:spPr>
        <p:txBody>
          <a:bodyPr/>
          <a:lstStyle/>
          <a:p>
            <a:r>
              <a:t>Exercise 12</a:t>
            </a:r>
          </a:p>
        </p:txBody>
      </p:sp>
    </p:spTree>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Shape 585"/>
          <p:cNvSpPr>
            <a:spLocks noGrp="1"/>
          </p:cNvSpPr>
          <p:nvPr>
            <p:ph type="title"/>
          </p:nvPr>
        </p:nvSpPr>
        <p:spPr>
          <a:prstGeom prst="rect">
            <a:avLst/>
          </a:prstGeom>
        </p:spPr>
        <p:txBody>
          <a:bodyPr/>
          <a:lstStyle/>
          <a:p>
            <a:r>
              <a:t>Exercise 12</a:t>
            </a:r>
          </a:p>
        </p:txBody>
      </p:sp>
      <p:sp>
        <p:nvSpPr>
          <p:cNvPr id="586" name="Shape 586"/>
          <p:cNvSpPr>
            <a:spLocks noGrp="1"/>
          </p:cNvSpPr>
          <p:nvPr>
            <p:ph type="body" idx="1"/>
          </p:nvPr>
        </p:nvSpPr>
        <p:spPr>
          <a:prstGeom prst="rect">
            <a:avLst/>
          </a:prstGeom>
        </p:spPr>
        <p:txBody>
          <a:bodyPr/>
          <a:lstStyle/>
          <a:p>
            <a:r>
              <a:rPr dirty="0"/>
              <a:t>Wh</a:t>
            </a:r>
            <a:r>
              <a:rPr lang="en-US" dirty="0"/>
              <a:t>o</a:t>
            </a:r>
            <a:r>
              <a:rPr dirty="0"/>
              <a:t> has a pacemaker: </a:t>
            </a:r>
            <a:r>
              <a:rPr lang="en-US" dirty="0"/>
              <a:t>Sandy Smart (id= 12742399) or Nancy Smart (id = 12724066)</a:t>
            </a:r>
            <a:r>
              <a:rPr dirty="0"/>
              <a:t>?</a:t>
            </a:r>
          </a:p>
        </p:txBody>
      </p:sp>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p:cNvSpPr>
          <p:nvPr>
            <p:ph type="title"/>
          </p:nvPr>
        </p:nvSpPr>
        <p:spPr>
          <a:prstGeom prst="rect">
            <a:avLst/>
          </a:prstGeom>
        </p:spPr>
        <p:txBody>
          <a:bodyPr/>
          <a:lstStyle/>
          <a:p>
            <a:r>
              <a:t>Exercise 12: Answer</a:t>
            </a:r>
          </a:p>
        </p:txBody>
      </p:sp>
      <p:sp>
        <p:nvSpPr>
          <p:cNvPr id="589" name="Shape 589"/>
          <p:cNvSpPr>
            <a:spLocks noGrp="1"/>
          </p:cNvSpPr>
          <p:nvPr>
            <p:ph type="body" idx="1"/>
          </p:nvPr>
        </p:nvSpPr>
        <p:spPr>
          <a:prstGeom prst="rect">
            <a:avLst/>
          </a:prstGeom>
        </p:spPr>
        <p:txBody>
          <a:bodyPr/>
          <a:lstStyle/>
          <a:p>
            <a:r>
              <a:rPr lang="en-US" dirty="0"/>
              <a:t>Nancy Smart</a:t>
            </a:r>
            <a:endParaRPr dirty="0"/>
          </a:p>
          <a:p>
            <a:r>
              <a:rPr dirty="0"/>
              <a:t>GET </a:t>
            </a:r>
            <a:r>
              <a:rPr lang="en-US" u="sng" dirty="0">
                <a:hlinkClick r:id="rId2"/>
              </a:rPr>
              <a:t>https://fhir-open.cerner.com/r4/ec2458f2-1e24-41c8-b71b-0e701af7583d/Device?patient=12724066&amp;_format=json</a:t>
            </a:r>
            <a:r>
              <a:rPr dirty="0"/>
              <a:t> </a:t>
            </a:r>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p:cNvSpPr>
          <p:nvPr>
            <p:ph type="title"/>
          </p:nvPr>
        </p:nvSpPr>
        <p:spPr>
          <a:prstGeom prst="rect">
            <a:avLst/>
          </a:prstGeom>
        </p:spPr>
        <p:txBody>
          <a:bodyPr/>
          <a:lstStyle/>
          <a:p>
            <a:r>
              <a:t>Exercise 13</a:t>
            </a:r>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p:nvPr>
        </p:nvSpPr>
        <p:spPr>
          <a:prstGeom prst="rect">
            <a:avLst/>
          </a:prstGeom>
        </p:spPr>
        <p:txBody>
          <a:bodyPr/>
          <a:lstStyle/>
          <a:p>
            <a:r>
              <a:rPr dirty="0"/>
              <a:t>Exercise 13</a:t>
            </a:r>
          </a:p>
        </p:txBody>
      </p:sp>
      <p:sp>
        <p:nvSpPr>
          <p:cNvPr id="594" name="Shape 594"/>
          <p:cNvSpPr>
            <a:spLocks noGrp="1"/>
          </p:cNvSpPr>
          <p:nvPr>
            <p:ph type="body" idx="1"/>
          </p:nvPr>
        </p:nvSpPr>
        <p:spPr>
          <a:prstGeom prst="rect">
            <a:avLst/>
          </a:prstGeom>
        </p:spPr>
        <p:txBody>
          <a:bodyPr/>
          <a:lstStyle/>
          <a:p>
            <a:r>
              <a:rPr dirty="0"/>
              <a:t>Who </a:t>
            </a:r>
            <a:r>
              <a:rPr lang="en-US" dirty="0"/>
              <a:t>are</a:t>
            </a:r>
            <a:r>
              <a:rPr dirty="0"/>
              <a:t> patient </a:t>
            </a:r>
            <a:r>
              <a:rPr lang="en-US" dirty="0"/>
              <a:t>Nancy Smart’s (id = 12724066)</a:t>
            </a:r>
            <a:r>
              <a:rPr dirty="0"/>
              <a:t> </a:t>
            </a:r>
            <a:r>
              <a:rPr lang="en-US" dirty="0"/>
              <a:t>children</a:t>
            </a:r>
            <a:r>
              <a:rPr dirty="0"/>
              <a:t>?</a:t>
            </a:r>
            <a:endParaRPr lang="en-US" dirty="0"/>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p:nvPr>
        </p:nvSpPr>
        <p:spPr>
          <a:prstGeom prst="rect">
            <a:avLst/>
          </a:prstGeom>
        </p:spPr>
        <p:txBody>
          <a:bodyPr/>
          <a:lstStyle/>
          <a:p>
            <a:r>
              <a:t>Exercise 13: Answer</a:t>
            </a:r>
          </a:p>
        </p:txBody>
      </p:sp>
      <p:sp>
        <p:nvSpPr>
          <p:cNvPr id="597" name="Shape 597"/>
          <p:cNvSpPr>
            <a:spLocks noGrp="1"/>
          </p:cNvSpPr>
          <p:nvPr>
            <p:ph type="body" idx="1"/>
          </p:nvPr>
        </p:nvSpPr>
        <p:spPr>
          <a:prstGeom prst="rect">
            <a:avLst/>
          </a:prstGeom>
        </p:spPr>
        <p:txBody>
          <a:bodyPr/>
          <a:lstStyle/>
          <a:p>
            <a:r>
              <a:rPr dirty="0"/>
              <a:t>Answer: </a:t>
            </a:r>
            <a:r>
              <a:rPr lang="en-US" dirty="0"/>
              <a:t>Tim Peters, Sandy Smart, Timmy Smart</a:t>
            </a:r>
            <a:endParaRPr dirty="0"/>
          </a:p>
          <a:p>
            <a:r>
              <a:rPr dirty="0"/>
              <a:t>GET </a:t>
            </a:r>
            <a:r>
              <a:rPr lang="en-US" u="sng" dirty="0">
                <a:hlinkClick r:id="rId2"/>
              </a:rPr>
              <a:t>https://fhir-open.cerner.com/r4/ec2458f2-1e24-41c8-b71b-0e701af7583d/RelatedPerson?patient=12724066&amp;-relationship-level=http://hl7.org/fhir/resource-types|Patient&amp;_format=json</a:t>
            </a:r>
            <a:endParaRPr u="sng" dirty="0">
              <a:hlinkClick r:id="rId3"/>
            </a:endParaRPr>
          </a:p>
        </p:txBody>
      </p:sp>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D6AFF-CD90-4AC4-B89B-F2AB9D511375}"/>
              </a:ext>
            </a:extLst>
          </p:cNvPr>
          <p:cNvPicPr>
            <a:picLocks noChangeAspect="1"/>
          </p:cNvPicPr>
          <p:nvPr/>
        </p:nvPicPr>
        <p:blipFill>
          <a:blip r:embed="rId2"/>
          <a:stretch>
            <a:fillRect/>
          </a:stretch>
        </p:blipFill>
        <p:spPr>
          <a:xfrm>
            <a:off x="4704972" y="629795"/>
            <a:ext cx="14974055" cy="12456410"/>
          </a:xfrm>
          <a:prstGeom prst="rect">
            <a:avLst/>
          </a:prstGeom>
        </p:spPr>
      </p:pic>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p:nvPr/>
        </p:nvSpPr>
        <p:spPr>
          <a:xfrm>
            <a:off x="6823542" y="11044783"/>
            <a:ext cx="10736915"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rPr dirty="0"/>
              <a:t>Latest Millennium Production: </a:t>
            </a:r>
            <a:r>
              <a:rPr lang="en-US" dirty="0"/>
              <a:t>R4</a:t>
            </a:r>
            <a:r>
              <a:rPr dirty="0"/>
              <a:t>/</a:t>
            </a:r>
            <a:r>
              <a:rPr lang="en-US" dirty="0"/>
              <a:t>4</a:t>
            </a:r>
            <a:r>
              <a:rPr dirty="0"/>
              <a:t>.0.</a:t>
            </a:r>
            <a:r>
              <a:rPr lang="en-US" dirty="0"/>
              <a:t>1</a:t>
            </a:r>
            <a:endParaRPr dirty="0"/>
          </a:p>
        </p:txBody>
      </p:sp>
      <p:pic>
        <p:nvPicPr>
          <p:cNvPr id="5" name="Picture 4">
            <a:extLst>
              <a:ext uri="{FF2B5EF4-FFF2-40B4-BE49-F238E27FC236}">
                <a16:creationId xmlns:a16="http://schemas.microsoft.com/office/drawing/2014/main" id="{50F59DA6-ABFD-468D-B8F3-50698711DD5C}"/>
              </a:ext>
            </a:extLst>
          </p:cNvPr>
          <p:cNvPicPr>
            <a:picLocks noChangeAspect="1"/>
          </p:cNvPicPr>
          <p:nvPr/>
        </p:nvPicPr>
        <p:blipFill>
          <a:blip r:embed="rId2"/>
          <a:stretch>
            <a:fillRect/>
          </a:stretch>
        </p:blipFill>
        <p:spPr>
          <a:xfrm>
            <a:off x="3134355" y="1130355"/>
            <a:ext cx="18115290" cy="9156696"/>
          </a:xfrm>
          <a:prstGeom prst="rect">
            <a:avLst/>
          </a:prstGeom>
        </p:spPr>
      </p:pic>
    </p:spTree>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xfrm>
            <a:off x="1778000" y="5181600"/>
            <a:ext cx="20828000" cy="2762250"/>
          </a:xfrm>
          <a:prstGeom prst="rect">
            <a:avLst/>
          </a:prstGeom>
        </p:spPr>
        <p:txBody>
          <a:bodyPr>
            <a:normAutofit fontScale="90000"/>
          </a:bodyPr>
          <a:lstStyle/>
          <a:p>
            <a:r>
              <a:rPr lang="en-US" dirty="0"/>
              <a:t>For more test patients</a:t>
            </a:r>
            <a:br>
              <a:rPr lang="en-US" dirty="0"/>
            </a:br>
            <a:endParaRPr dirty="0"/>
          </a:p>
        </p:txBody>
      </p:sp>
      <p:sp>
        <p:nvSpPr>
          <p:cNvPr id="4" name="TextBox 3">
            <a:extLst>
              <a:ext uri="{FF2B5EF4-FFF2-40B4-BE49-F238E27FC236}">
                <a16:creationId xmlns:a16="http://schemas.microsoft.com/office/drawing/2014/main" id="{54049316-8E4A-4856-AF3E-97C5B4F4A8CB}"/>
              </a:ext>
            </a:extLst>
          </p:cNvPr>
          <p:cNvSpPr txBox="1"/>
          <p:nvPr/>
        </p:nvSpPr>
        <p:spPr>
          <a:xfrm>
            <a:off x="1778000" y="7334072"/>
            <a:ext cx="2082800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https://docs.google.com/document/d/10RnVyF1etl_17pyCyK96tyhUWRbrTyEcqpwzW-Z-Ybs</a:t>
            </a:r>
            <a:endParaRPr lang="en-US" dirty="0">
              <a:solidFill>
                <a:schemeClr val="bg1"/>
              </a:solidFill>
            </a:endParaRPr>
          </a:p>
        </p:txBody>
      </p:sp>
    </p:spTree>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prstGeom prst="rect">
            <a:avLst/>
          </a:prstGeom>
        </p:spPr>
        <p:txBody>
          <a:bodyPr/>
          <a:lstStyle/>
          <a:p>
            <a:r>
              <a:rPr lang="en-US" dirty="0"/>
              <a:t>Questions?</a:t>
            </a:r>
            <a:endParaRPr dirty="0"/>
          </a:p>
        </p:txBody>
      </p:sp>
    </p:spTree>
    <p:extLst>
      <p:ext uri="{BB962C8B-B14F-4D97-AF65-F5344CB8AC3E}">
        <p14:creationId xmlns:p14="http://schemas.microsoft.com/office/powerpoint/2010/main" val="326821097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43" name="Shape 243"/>
          <p:cNvSpPr/>
          <p:nvPr/>
        </p:nvSpPr>
        <p:spPr>
          <a:xfrm>
            <a:off x="9020894" y="6197599"/>
            <a:ext cx="659621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Data Types</a:t>
            </a:r>
          </a:p>
        </p:txBody>
      </p:sp>
      <p:sp>
        <p:nvSpPr>
          <p:cNvPr id="244" name="Shape 24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812800" y="317500"/>
            <a:ext cx="23114000" cy="2006600"/>
          </a:xfrm>
          <a:prstGeom prst="rect">
            <a:avLst/>
          </a:prstGeom>
        </p:spPr>
        <p:txBody>
          <a:bodyPr/>
          <a:lstStyle/>
          <a:p>
            <a:r>
              <a:rPr dirty="0"/>
              <a:t>Primitive Types</a:t>
            </a:r>
          </a:p>
        </p:txBody>
      </p:sp>
      <p:sp>
        <p:nvSpPr>
          <p:cNvPr id="248" name="Shape 248"/>
          <p:cNvSpPr/>
          <p:nvPr/>
        </p:nvSpPr>
        <p:spPr>
          <a:xfrm>
            <a:off x="-1447483" y="12738100"/>
            <a:ext cx="13736201" cy="635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3500" u="sng">
                <a:hlinkClick r:id="rId2"/>
              </a:defRPr>
            </a:lvl1pPr>
          </a:lstStyle>
          <a:p>
            <a:pPr>
              <a:defRPr u="none"/>
            </a:pPr>
            <a:r>
              <a:rPr lang="en-US" u="sng" dirty="0">
                <a:hlinkClick r:id="rId3"/>
              </a:rPr>
              <a:t>http://hl7.org/fhir/datatypes.html#primitive</a:t>
            </a:r>
            <a:endParaRPr u="sng" dirty="0">
              <a:hlinkClick r:id="rId2"/>
            </a:endParaRPr>
          </a:p>
        </p:txBody>
      </p:sp>
      <p:pic>
        <p:nvPicPr>
          <p:cNvPr id="3" name="Picture 2">
            <a:extLst>
              <a:ext uri="{FF2B5EF4-FFF2-40B4-BE49-F238E27FC236}">
                <a16:creationId xmlns:a16="http://schemas.microsoft.com/office/drawing/2014/main" id="{EC3C0657-7EB5-4D28-89D6-B1540C25E06C}"/>
              </a:ext>
            </a:extLst>
          </p:cNvPr>
          <p:cNvPicPr>
            <a:picLocks noChangeAspect="1"/>
          </p:cNvPicPr>
          <p:nvPr/>
        </p:nvPicPr>
        <p:blipFill>
          <a:blip r:embed="rId4"/>
          <a:stretch>
            <a:fillRect/>
          </a:stretch>
        </p:blipFill>
        <p:spPr>
          <a:xfrm>
            <a:off x="1445854" y="2781300"/>
            <a:ext cx="21685728" cy="7239000"/>
          </a:xfrm>
          <a:prstGeom prst="rect">
            <a:avLst/>
          </a:prstGeom>
        </p:spPr>
      </p:pic>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r>
              <a:rPr dirty="0"/>
              <a:t>Surprises</a:t>
            </a:r>
          </a:p>
        </p:txBody>
      </p:sp>
      <p:sp>
        <p:nvSpPr>
          <p:cNvPr id="251" name="Shape 251"/>
          <p:cNvSpPr>
            <a:spLocks noGrp="1"/>
          </p:cNvSpPr>
          <p:nvPr>
            <p:ph type="body" idx="1"/>
          </p:nvPr>
        </p:nvSpPr>
        <p:spPr>
          <a:prstGeom prst="rect">
            <a:avLst/>
          </a:prstGeom>
        </p:spPr>
        <p:txBody>
          <a:bodyPr/>
          <a:lstStyle/>
          <a:p>
            <a:r>
              <a:rPr dirty="0"/>
              <a:t>Decimal: 1.01, 1.010</a:t>
            </a:r>
          </a:p>
          <a:p>
            <a:r>
              <a:rPr dirty="0"/>
              <a:t>Instant vs </a:t>
            </a:r>
            <a:r>
              <a:rPr dirty="0" err="1"/>
              <a:t>DateTime</a:t>
            </a:r>
            <a:endParaRPr dirty="0"/>
          </a:p>
          <a:p>
            <a:r>
              <a:rPr dirty="0" err="1"/>
              <a:t>DateTime</a:t>
            </a:r>
            <a:r>
              <a:rPr dirty="0"/>
              <a:t> vs Date vs 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5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5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5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0"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35000" y="228600"/>
            <a:ext cx="23114000" cy="2006600"/>
          </a:xfrm>
          <a:prstGeom prst="rect">
            <a:avLst/>
          </a:prstGeom>
        </p:spPr>
        <p:txBody>
          <a:bodyPr/>
          <a:lstStyle/>
          <a:p>
            <a:r>
              <a:t>Complex Types</a:t>
            </a:r>
          </a:p>
        </p:txBody>
      </p:sp>
      <p:sp>
        <p:nvSpPr>
          <p:cNvPr id="257" name="Shape 257"/>
          <p:cNvSpPr/>
          <p:nvPr/>
        </p:nvSpPr>
        <p:spPr>
          <a:xfrm>
            <a:off x="1142587" y="12912800"/>
            <a:ext cx="81288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http://hl7.org/fhir/datatypes.html#complex</a:t>
            </a:r>
            <a:endParaRPr u="sng" dirty="0">
              <a:hlinkClick r:id="rId2"/>
            </a:endParaRPr>
          </a:p>
        </p:txBody>
      </p:sp>
      <p:pic>
        <p:nvPicPr>
          <p:cNvPr id="3" name="Picture 2">
            <a:extLst>
              <a:ext uri="{FF2B5EF4-FFF2-40B4-BE49-F238E27FC236}">
                <a16:creationId xmlns:a16="http://schemas.microsoft.com/office/drawing/2014/main" id="{9B2CB611-9E90-428C-B2AD-C9FA14FA4BC4}"/>
              </a:ext>
            </a:extLst>
          </p:cNvPr>
          <p:cNvPicPr>
            <a:picLocks noChangeAspect="1"/>
          </p:cNvPicPr>
          <p:nvPr/>
        </p:nvPicPr>
        <p:blipFill>
          <a:blip r:embed="rId4"/>
          <a:stretch>
            <a:fillRect/>
          </a:stretch>
        </p:blipFill>
        <p:spPr>
          <a:xfrm>
            <a:off x="8643442" y="2485353"/>
            <a:ext cx="7097115" cy="9621593"/>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xfrm>
            <a:off x="635000" y="274380"/>
            <a:ext cx="23114000" cy="2006601"/>
          </a:xfrm>
          <a:prstGeom prst="rect">
            <a:avLst/>
          </a:prstGeom>
        </p:spPr>
        <p:txBody>
          <a:bodyPr/>
          <a:lstStyle/>
          <a:p>
            <a:r>
              <a:t>Code Systems</a:t>
            </a:r>
          </a:p>
        </p:txBody>
      </p:sp>
      <p:sp>
        <p:nvSpPr>
          <p:cNvPr id="260" name="Shape 260"/>
          <p:cNvSpPr/>
          <p:nvPr/>
        </p:nvSpPr>
        <p:spPr>
          <a:xfrm>
            <a:off x="917972" y="12669903"/>
            <a:ext cx="8822928"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http://hl7.org/fhir/datatypes.html#codesystem</a:t>
            </a:r>
            <a:endParaRPr u="sng" dirty="0">
              <a:hlinkClick r:id="rId3"/>
            </a:endParaRPr>
          </a:p>
        </p:txBody>
      </p:sp>
      <p:pic>
        <p:nvPicPr>
          <p:cNvPr id="3" name="Picture 2">
            <a:extLst>
              <a:ext uri="{FF2B5EF4-FFF2-40B4-BE49-F238E27FC236}">
                <a16:creationId xmlns:a16="http://schemas.microsoft.com/office/drawing/2014/main" id="{06956BF1-88A3-422C-9EEC-C6167CFF291A}"/>
              </a:ext>
            </a:extLst>
          </p:cNvPr>
          <p:cNvPicPr>
            <a:picLocks noChangeAspect="1"/>
          </p:cNvPicPr>
          <p:nvPr/>
        </p:nvPicPr>
        <p:blipFill>
          <a:blip r:embed="rId5"/>
          <a:stretch>
            <a:fillRect/>
          </a:stretch>
        </p:blipFill>
        <p:spPr>
          <a:xfrm>
            <a:off x="0" y="3390901"/>
            <a:ext cx="24250650" cy="5105399"/>
          </a:xfrm>
          <a:prstGeom prst="rect">
            <a:avLst/>
          </a:prstGeom>
        </p:spPr>
      </p:pic>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p>
            <a:r>
              <a:t>Formats</a:t>
            </a:r>
          </a:p>
        </p:txBody>
      </p:sp>
      <p:sp>
        <p:nvSpPr>
          <p:cNvPr id="266" name="Shape 266"/>
          <p:cNvSpPr>
            <a:spLocks noGrp="1"/>
          </p:cNvSpPr>
          <p:nvPr>
            <p:ph type="body" idx="1"/>
          </p:nvPr>
        </p:nvSpPr>
        <p:spPr>
          <a:xfrm>
            <a:off x="1689100" y="9277350"/>
            <a:ext cx="21005800" cy="3143250"/>
          </a:xfrm>
          <a:prstGeom prst="rect">
            <a:avLst/>
          </a:prstGeom>
        </p:spPr>
        <p:txBody>
          <a:bodyPr/>
          <a:lstStyle/>
          <a:p>
            <a:pPr>
              <a:spcBef>
                <a:spcPts val="0"/>
              </a:spcBef>
            </a:pPr>
            <a:r>
              <a:rPr dirty="0"/>
              <a:t>JSON</a:t>
            </a:r>
            <a:r>
              <a:rPr lang="en-US" dirty="0"/>
              <a:t>, </a:t>
            </a:r>
            <a:r>
              <a:rPr dirty="0"/>
              <a:t>XML</a:t>
            </a:r>
            <a:r>
              <a:rPr lang="en-US" dirty="0"/>
              <a:t>, or RDF</a:t>
            </a:r>
            <a:endParaRPr dirty="0"/>
          </a:p>
          <a:p>
            <a:pPr>
              <a:spcBef>
                <a:spcPts val="0"/>
              </a:spcBef>
            </a:pPr>
            <a:r>
              <a:rPr dirty="0"/>
              <a:t>Via Accept or Content-Type headers</a:t>
            </a:r>
          </a:p>
          <a:p>
            <a:pPr>
              <a:spcBef>
                <a:spcPts val="0"/>
              </a:spcBef>
            </a:pPr>
            <a:r>
              <a:rPr dirty="0"/>
              <a:t>Via _format parameter</a:t>
            </a:r>
          </a:p>
        </p:txBody>
      </p:sp>
      <p:sp>
        <p:nvSpPr>
          <p:cNvPr id="267" name="Shape 267"/>
          <p:cNvSpPr/>
          <p:nvPr/>
        </p:nvSpPr>
        <p:spPr>
          <a:xfrm>
            <a:off x="180428" y="12864585"/>
            <a:ext cx="759983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https://hl7.org/fhir/http.html#mime-type</a:t>
            </a:r>
            <a:endParaRPr u="sng" dirty="0">
              <a:hlinkClick r:id="rId2"/>
            </a:endParaRPr>
          </a:p>
        </p:txBody>
      </p:sp>
      <p:pic>
        <p:nvPicPr>
          <p:cNvPr id="3" name="Picture 2">
            <a:extLst>
              <a:ext uri="{FF2B5EF4-FFF2-40B4-BE49-F238E27FC236}">
                <a16:creationId xmlns:a16="http://schemas.microsoft.com/office/drawing/2014/main" id="{CBB4776B-A744-4D2A-9DB1-E0A5FAE7B6D5}"/>
              </a:ext>
            </a:extLst>
          </p:cNvPr>
          <p:cNvPicPr>
            <a:picLocks noChangeAspect="1"/>
          </p:cNvPicPr>
          <p:nvPr/>
        </p:nvPicPr>
        <p:blipFill>
          <a:blip r:embed="rId4"/>
          <a:stretch>
            <a:fillRect/>
          </a:stretch>
        </p:blipFill>
        <p:spPr>
          <a:xfrm>
            <a:off x="1689100" y="3061732"/>
            <a:ext cx="18633487" cy="6215618"/>
          </a:xfrm>
          <a:prstGeom prst="rect">
            <a:avLst/>
          </a:prstGeom>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6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6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build="p" bldLvl="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69" name="Shape 269"/>
          <p:cNvSpPr/>
          <p:nvPr/>
        </p:nvSpPr>
        <p:spPr>
          <a:xfrm>
            <a:off x="9112023" y="6197599"/>
            <a:ext cx="641395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Resources</a:t>
            </a:r>
          </a:p>
        </p:txBody>
      </p:sp>
      <p:sp>
        <p:nvSpPr>
          <p:cNvPr id="270" name="Shape 27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p:cNvSpPr>
          <p:nvPr>
            <p:ph type="body" idx="1"/>
          </p:nvPr>
        </p:nvSpPr>
        <p:spPr>
          <a:prstGeom prst="rect">
            <a:avLst/>
          </a:prstGeom>
        </p:spPr>
        <p:txBody>
          <a:bodyPr/>
          <a:lstStyle/>
          <a:p>
            <a:r>
              <a:rPr dirty="0"/>
              <a:t>Patient, Condition, </a:t>
            </a:r>
            <a:r>
              <a:rPr dirty="0" err="1"/>
              <a:t>Medication</a:t>
            </a:r>
            <a:r>
              <a:rPr lang="en-US" dirty="0" err="1"/>
              <a:t>Request</a:t>
            </a:r>
            <a:r>
              <a:rPr dirty="0"/>
              <a:t>…</a:t>
            </a:r>
          </a:p>
          <a:p>
            <a:r>
              <a:rPr dirty="0"/>
              <a:t>All resources have metadata</a:t>
            </a:r>
          </a:p>
          <a:p>
            <a:r>
              <a:rPr dirty="0"/>
              <a:t>All resources have narrative</a:t>
            </a:r>
          </a:p>
          <a:p>
            <a:r>
              <a:rPr dirty="0"/>
              <a:t>Structured data items</a:t>
            </a:r>
          </a:p>
          <a:p>
            <a:r>
              <a:rPr dirty="0"/>
              <a:t>[base]/[Resource] (case sensitive)</a:t>
            </a:r>
          </a:p>
          <a:p>
            <a:pPr lvl="1"/>
            <a:r>
              <a:rPr dirty="0"/>
              <a:t>[base]/Patient</a:t>
            </a:r>
          </a:p>
        </p:txBody>
      </p:sp>
      <p:sp>
        <p:nvSpPr>
          <p:cNvPr id="255" name="Shape 255"/>
          <p:cNvSpPr/>
          <p:nvPr/>
        </p:nvSpPr>
        <p:spPr>
          <a:xfrm>
            <a:off x="901786" y="12742909"/>
            <a:ext cx="627575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a:t>
            </a:r>
            <a:endParaRPr u="sng" dirty="0">
              <a:hlinkClick r:id="rId2"/>
            </a:endParaRPr>
          </a:p>
        </p:txBody>
      </p:sp>
      <p:sp>
        <p:nvSpPr>
          <p:cNvPr id="7" name="Shape 272">
            <a:extLst>
              <a:ext uri="{FF2B5EF4-FFF2-40B4-BE49-F238E27FC236}">
                <a16:creationId xmlns:a16="http://schemas.microsoft.com/office/drawing/2014/main" id="{4B7364F5-D993-41D5-AB19-E058D6551D23}"/>
              </a:ext>
            </a:extLst>
          </p:cNvPr>
          <p:cNvSpPr>
            <a:spLocks noGrp="1"/>
          </p:cNvSpPr>
          <p:nvPr>
            <p:ph type="title"/>
          </p:nvPr>
        </p:nvSpPr>
        <p:spPr>
          <a:xfrm>
            <a:off x="1689100" y="952500"/>
            <a:ext cx="21005800" cy="2286000"/>
          </a:xfrm>
          <a:prstGeom prst="rect">
            <a:avLst/>
          </a:prstGeom>
        </p:spPr>
        <p:txBody>
          <a:bodyPr>
            <a:noAutofit/>
          </a:bodyPr>
          <a:lstStyle/>
          <a:p>
            <a:r>
              <a:rPr lang="en-US" b="0" dirty="0">
                <a:solidFill>
                  <a:schemeClr val="tx1"/>
                </a:solidFill>
                <a:latin typeface="+mn-lt"/>
              </a:rPr>
              <a:t>Resources</a:t>
            </a:r>
            <a:endParaRPr b="0" dirty="0">
              <a:latin typeface="+mn-lt"/>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rPr dirty="0"/>
              <a:t>FHIR Deep Dive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917444" y="12913255"/>
            <a:ext cx="6585136"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http://hl7.org/fhir/resourcelist.html</a:t>
            </a:r>
            <a:endParaRPr u="sng" dirty="0">
              <a:hlinkClick r:id="rId3"/>
            </a:endParaRPr>
          </a:p>
        </p:txBody>
      </p:sp>
      <p:pic>
        <p:nvPicPr>
          <p:cNvPr id="4" name="Picture 3">
            <a:extLst>
              <a:ext uri="{FF2B5EF4-FFF2-40B4-BE49-F238E27FC236}">
                <a16:creationId xmlns:a16="http://schemas.microsoft.com/office/drawing/2014/main" id="{6517CC14-EC0E-252F-BA31-73BD388F31A8}"/>
              </a:ext>
            </a:extLst>
          </p:cNvPr>
          <p:cNvPicPr>
            <a:picLocks noChangeAspect="1"/>
          </p:cNvPicPr>
          <p:nvPr/>
        </p:nvPicPr>
        <p:blipFill>
          <a:blip r:embed="rId5"/>
          <a:stretch>
            <a:fillRect/>
          </a:stretch>
        </p:blipFill>
        <p:spPr>
          <a:xfrm>
            <a:off x="9005226" y="265162"/>
            <a:ext cx="13894439" cy="13185676"/>
          </a:xfrm>
          <a:prstGeom prst="rect">
            <a:avLst/>
          </a:prstGeom>
        </p:spPr>
      </p:pic>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p:cNvSpPr>
          <p:nvPr>
            <p:ph type="title"/>
          </p:nvPr>
        </p:nvSpPr>
        <p:spPr>
          <a:prstGeom prst="rect">
            <a:avLst/>
          </a:prstGeom>
        </p:spPr>
        <p:txBody>
          <a:bodyPr/>
          <a:lstStyle/>
          <a:p>
            <a:r>
              <a:t>Maturity Levels</a:t>
            </a:r>
          </a:p>
        </p:txBody>
      </p:sp>
      <p:sp>
        <p:nvSpPr>
          <p:cNvPr id="282" name="Shape 282"/>
          <p:cNvSpPr>
            <a:spLocks noGrp="1"/>
          </p:cNvSpPr>
          <p:nvPr>
            <p:ph type="body" idx="1"/>
          </p:nvPr>
        </p:nvSpPr>
        <p:spPr>
          <a:prstGeom prst="rect">
            <a:avLst/>
          </a:prstGeom>
        </p:spPr>
        <p:txBody>
          <a:bodyPr/>
          <a:lstStyle/>
          <a:p>
            <a:r>
              <a:rPr dirty="0"/>
              <a:t>Risk for change</a:t>
            </a:r>
          </a:p>
          <a:p>
            <a:r>
              <a:rPr dirty="0"/>
              <a:t>Lower number, highest risk</a:t>
            </a:r>
          </a:p>
          <a:p>
            <a:r>
              <a:rPr dirty="0"/>
              <a:t>0-5</a:t>
            </a:r>
            <a:r>
              <a:rPr lang="en-US" dirty="0"/>
              <a:t> or (N)</a:t>
            </a:r>
            <a:r>
              <a:rPr lang="en-US" dirty="0" err="1"/>
              <a:t>ormative</a:t>
            </a:r>
            <a:endParaRPr dirty="0"/>
          </a:p>
        </p:txBody>
      </p:sp>
      <p:sp>
        <p:nvSpPr>
          <p:cNvPr id="283" name="Shape 283"/>
          <p:cNvSpPr/>
          <p:nvPr/>
        </p:nvSpPr>
        <p:spPr>
          <a:xfrm>
            <a:off x="882802" y="12888920"/>
            <a:ext cx="79685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https://hl7.org/fhir/versions.html#maturity</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8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8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 grpId="0" build="p" bldLvl="5"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87" name="Shape 287"/>
          <p:cNvSpPr/>
          <p:nvPr/>
        </p:nvSpPr>
        <p:spPr>
          <a:xfrm>
            <a:off x="5805502" y="6197599"/>
            <a:ext cx="13026995"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Terminology Bindings</a:t>
            </a:r>
          </a:p>
        </p:txBody>
      </p:sp>
      <p:sp>
        <p:nvSpPr>
          <p:cNvPr id="288" name="Shape 288"/>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635000" y="323051"/>
            <a:ext cx="23114000" cy="2006601"/>
          </a:xfrm>
          <a:prstGeom prst="rect">
            <a:avLst/>
          </a:prstGeom>
        </p:spPr>
        <p:txBody>
          <a:bodyPr/>
          <a:lstStyle/>
          <a:p>
            <a:r>
              <a:t>Terminology Bindings</a:t>
            </a:r>
          </a:p>
        </p:txBody>
      </p:sp>
      <p:sp>
        <p:nvSpPr>
          <p:cNvPr id="291" name="Shape 291"/>
          <p:cNvSpPr/>
          <p:nvPr/>
        </p:nvSpPr>
        <p:spPr>
          <a:xfrm>
            <a:off x="701853" y="12937592"/>
            <a:ext cx="6480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https://hl7.org/fhir/patient.html#tx</a:t>
            </a:r>
            <a:endParaRPr u="sng" dirty="0">
              <a:hlinkClick r:id="rId2"/>
            </a:endParaRPr>
          </a:p>
        </p:txBody>
      </p:sp>
      <p:pic>
        <p:nvPicPr>
          <p:cNvPr id="3" name="Picture 2">
            <a:extLst>
              <a:ext uri="{FF2B5EF4-FFF2-40B4-BE49-F238E27FC236}">
                <a16:creationId xmlns:a16="http://schemas.microsoft.com/office/drawing/2014/main" id="{A698D791-45FB-4C5A-A8AF-7A160DC86E28}"/>
              </a:ext>
            </a:extLst>
          </p:cNvPr>
          <p:cNvPicPr>
            <a:picLocks noChangeAspect="1"/>
          </p:cNvPicPr>
          <p:nvPr/>
        </p:nvPicPr>
        <p:blipFill>
          <a:blip r:embed="rId4"/>
          <a:stretch>
            <a:fillRect/>
          </a:stretch>
        </p:blipFill>
        <p:spPr>
          <a:xfrm>
            <a:off x="1153698" y="3315394"/>
            <a:ext cx="22076604" cy="4710310"/>
          </a:xfrm>
          <a:prstGeom prst="rect">
            <a:avLst/>
          </a:prstGeom>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p:cNvSpPr>
          <p:nvPr>
            <p:ph type="title"/>
          </p:nvPr>
        </p:nvSpPr>
        <p:spPr>
          <a:prstGeom prst="rect">
            <a:avLst/>
          </a:prstGeom>
        </p:spPr>
        <p:txBody>
          <a:bodyPr/>
          <a:lstStyle/>
          <a:p>
            <a:r>
              <a:t>Type/Binding Strength</a:t>
            </a:r>
          </a:p>
        </p:txBody>
      </p:sp>
      <p:sp>
        <p:nvSpPr>
          <p:cNvPr id="295" name="Shape 295"/>
          <p:cNvSpPr/>
          <p:nvPr/>
        </p:nvSpPr>
        <p:spPr>
          <a:xfrm>
            <a:off x="840228" y="12840250"/>
            <a:ext cx="8978419"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https://hl7.org/fhir/terminologies.html#strength</a:t>
            </a:r>
            <a:endParaRPr u="sng" dirty="0">
              <a:hlinkClick r:id="rId3"/>
            </a:endParaRPr>
          </a:p>
        </p:txBody>
      </p:sp>
      <p:pic>
        <p:nvPicPr>
          <p:cNvPr id="3" name="Picture 2">
            <a:extLst>
              <a:ext uri="{FF2B5EF4-FFF2-40B4-BE49-F238E27FC236}">
                <a16:creationId xmlns:a16="http://schemas.microsoft.com/office/drawing/2014/main" id="{17437AA3-EF88-4BC3-BD40-1B05FAEBC9D2}"/>
              </a:ext>
            </a:extLst>
          </p:cNvPr>
          <p:cNvPicPr>
            <a:picLocks noChangeAspect="1"/>
          </p:cNvPicPr>
          <p:nvPr/>
        </p:nvPicPr>
        <p:blipFill>
          <a:blip r:embed="rId5"/>
          <a:stretch>
            <a:fillRect/>
          </a:stretch>
        </p:blipFill>
        <p:spPr>
          <a:xfrm>
            <a:off x="642008" y="3238500"/>
            <a:ext cx="23013955" cy="4876800"/>
          </a:xfrm>
          <a:prstGeom prst="rect">
            <a:avLst/>
          </a:prstGeom>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634143" y="12781518"/>
            <a:ext cx="17413421"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https://docs.oracle.com/en/industries/health/millennium-platform-apis/mfrap/condition.html</a:t>
            </a:r>
            <a:endParaRPr u="sng" dirty="0">
              <a:hlinkClick r:id="rId3"/>
            </a:endParaRPr>
          </a:p>
        </p:txBody>
      </p:sp>
      <p:pic>
        <p:nvPicPr>
          <p:cNvPr id="6" name="Picture 5">
            <a:extLst>
              <a:ext uri="{FF2B5EF4-FFF2-40B4-BE49-F238E27FC236}">
                <a16:creationId xmlns:a16="http://schemas.microsoft.com/office/drawing/2014/main" id="{847054F1-9B06-60B5-1F41-407B73D390B9}"/>
              </a:ext>
            </a:extLst>
          </p:cNvPr>
          <p:cNvPicPr>
            <a:picLocks noChangeAspect="1"/>
          </p:cNvPicPr>
          <p:nvPr/>
        </p:nvPicPr>
        <p:blipFill>
          <a:blip r:embed="rId5"/>
          <a:stretch>
            <a:fillRect/>
          </a:stretch>
        </p:blipFill>
        <p:spPr>
          <a:xfrm>
            <a:off x="3189618" y="2223440"/>
            <a:ext cx="18004763" cy="9269119"/>
          </a:xfrm>
          <a:prstGeom prst="rect">
            <a:avLst/>
          </a:prstGeom>
        </p:spPr>
      </p:pic>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05" name="Shape 305"/>
          <p:cNvSpPr/>
          <p:nvPr/>
        </p:nvSpPr>
        <p:spPr>
          <a:xfrm>
            <a:off x="9591129" y="6197599"/>
            <a:ext cx="545574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Narrative</a:t>
            </a:r>
          </a:p>
        </p:txBody>
      </p:sp>
      <p:sp>
        <p:nvSpPr>
          <p:cNvPr id="306" name="Shape 30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732120" y="12961927"/>
            <a:ext cx="8269892"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https://hl7.org/fhir/narrative.html#Narrative</a:t>
            </a:r>
            <a:endParaRPr u="sng" dirty="0">
              <a:hlinkClick r:id="rId3"/>
            </a:endParaRPr>
          </a:p>
        </p:txBody>
      </p:sp>
      <p:sp>
        <p:nvSpPr>
          <p:cNvPr id="309" name="Shape 309"/>
          <p:cNvSpPr/>
          <p:nvPr/>
        </p:nvSpPr>
        <p:spPr>
          <a:xfrm>
            <a:off x="546194" y="4140190"/>
            <a:ext cx="21972181" cy="543562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r>
              <a:t>“</a:t>
            </a:r>
            <a:r>
              <a:rPr i="1"/>
              <a:t>Any resource that is a domain resource (almost all types of resource) may include a </a:t>
            </a:r>
            <a:r>
              <a:rPr b="1" i="1">
                <a:latin typeface="+mj-lt"/>
                <a:ea typeface="+mj-ea"/>
                <a:cs typeface="+mj-cs"/>
                <a:sym typeface="Helvetica"/>
              </a:rPr>
              <a:t>human-readable</a:t>
            </a:r>
            <a:r>
              <a:rPr i="1"/>
              <a:t> narrative that contains a summary of the resource, and may be used to represent the content of the resource to a human. If narrative is present, it SHALL reflect all content needed for a human to </a:t>
            </a:r>
            <a:r>
              <a:rPr b="1" i="1">
                <a:latin typeface="+mj-lt"/>
                <a:ea typeface="+mj-ea"/>
                <a:cs typeface="+mj-cs"/>
                <a:sym typeface="Helvetica"/>
              </a:rPr>
              <a:t>understand the essential clinical and business information</a:t>
            </a:r>
            <a:r>
              <a:rPr i="1"/>
              <a:t> otherwise encoded within the resource. Resource definitions may define what content should be represented in the narrative to ensure clinical safety.</a:t>
            </a:r>
            <a:r>
              <a:t>”</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body" idx="1"/>
          </p:nvPr>
        </p:nvSpPr>
        <p:spPr>
          <a:prstGeom prst="rect">
            <a:avLst/>
          </a:prstGeom>
        </p:spPr>
        <p:txBody>
          <a:bodyPr>
            <a:normAutofit fontScale="92500"/>
          </a:bodyPr>
          <a:lstStyle/>
          <a:p>
            <a:pPr marL="0" indent="0" defTabSz="808990">
              <a:spcBef>
                <a:spcPts val="5700"/>
              </a:spcBef>
              <a:buSzTx/>
              <a:buNone/>
              <a:defRPr sz="5096">
                <a:latin typeface="Courier"/>
                <a:ea typeface="Courier"/>
                <a:cs typeface="Courier"/>
                <a:sym typeface="Courier"/>
              </a:defRPr>
            </a:pPr>
            <a:r>
              <a:t>…”text”: {</a:t>
            </a:r>
          </a:p>
          <a:p>
            <a:pPr marL="0" indent="0" defTabSz="808990">
              <a:spcBef>
                <a:spcPts val="5700"/>
              </a:spcBef>
              <a:buSzTx/>
              <a:buNone/>
              <a:defRPr sz="5096">
                <a:latin typeface="Courier"/>
                <a:ea typeface="Courier"/>
                <a:cs typeface="Courier"/>
                <a:sym typeface="Courier"/>
              </a:defRPr>
            </a:pPr>
            <a:r>
              <a:t>    "status": "generated",</a:t>
            </a:r>
          </a:p>
          <a:p>
            <a:pPr marL="0" indent="0" defTabSz="808990">
              <a:spcBef>
                <a:spcPts val="5700"/>
              </a:spcBef>
              <a:buSzTx/>
              <a:buNone/>
              <a:defRPr sz="5096">
                <a:latin typeface="Courier"/>
                <a:ea typeface="Courier"/>
                <a:cs typeface="Courier"/>
                <a:sym typeface="Courier"/>
              </a:defRPr>
            </a:pPr>
            <a:r>
              <a:t>    "div": "&lt;div&gt;&lt;table&gt;&lt;tbody&gt;&lt;tr&gt;&lt;td&gt;Name&lt;/td&gt;&lt;td&gt;Peter James              &lt;b&gt;Chalmers&lt;/b&gt; (&amp;quot;Jim&amp;quot;)&lt;/td&gt;&lt;/tr&gt;&lt;tr&gt;&lt;td&gt;Address&lt;/td&gt;&lt;td&gt;534 Erewhon, Pleasantville, Vic, 3999&lt;/td&gt;&lt;/tr&gt;&lt;tr&gt;&lt;td&gt;Contacts&lt;/td&gt;&lt;td&gt;Home: unknown. Work: (03) 5555 6473&lt;/td&gt;&lt;/tr&gt;&lt;tr&gt;&lt;td&gt;Id&lt;/td&gt;&lt;td&gt;MRN: 12345 (Acme Healthcare)&lt;/td&gt;&lt;/tr&gt;&lt;/tbody&gt;&lt;/table&gt;&lt;/div&gt;"</a:t>
            </a:r>
          </a:p>
          <a:p>
            <a:pPr marL="0" indent="0" defTabSz="808990">
              <a:spcBef>
                <a:spcPts val="5700"/>
              </a:spcBef>
              <a:buSzTx/>
              <a:buNone/>
              <a:defRPr sz="5096">
                <a:latin typeface="Courier"/>
                <a:ea typeface="Courier"/>
                <a:cs typeface="Courier"/>
                <a:sym typeface="Courier"/>
              </a:defRPr>
            </a:pPr>
            <a:r>
              <a:t>  }…</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png"/>
          <p:cNvPicPr>
            <a:picLocks noChangeAspect="1"/>
          </p:cNvPicPr>
          <p:nvPr/>
        </p:nvPicPr>
        <p:blipFill>
          <a:blip r:embed="rId2"/>
          <a:stretch>
            <a:fillRect/>
          </a:stretch>
        </p:blipFill>
        <p:spPr>
          <a:xfrm>
            <a:off x="4713544" y="4544223"/>
            <a:ext cx="14956912" cy="4627554"/>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166" name="Shape 166"/>
          <p:cNvSpPr/>
          <p:nvPr/>
        </p:nvSpPr>
        <p:spPr>
          <a:xfrm>
            <a:off x="2543193" y="6197599"/>
            <a:ext cx="1955161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9700" b="1">
                <a:solidFill>
                  <a:srgbClr val="FFFFFF"/>
                </a:solidFill>
                <a:latin typeface="+mj-lt"/>
                <a:ea typeface="+mj-ea"/>
                <a:cs typeface="+mj-cs"/>
                <a:sym typeface="Helvetica"/>
              </a:defRPr>
            </a:pPr>
            <a:r>
              <a:rPr dirty="0"/>
              <a:t> Getting Started: HL7 Community</a:t>
            </a:r>
          </a:p>
        </p:txBody>
      </p:sp>
      <p:sp>
        <p:nvSpPr>
          <p:cNvPr id="167" name="Shape 167"/>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Exercise 1</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a:t>
            </a:r>
          </a:p>
        </p:txBody>
      </p:sp>
      <p:sp>
        <p:nvSpPr>
          <p:cNvPr id="320" name="Shape 320"/>
          <p:cNvSpPr>
            <a:spLocks noGrp="1"/>
          </p:cNvSpPr>
          <p:nvPr>
            <p:ph type="body" idx="4294967295"/>
          </p:nvPr>
        </p:nvSpPr>
        <p:spPr>
          <a:prstGeom prst="rect">
            <a:avLst/>
          </a:prstGeom>
        </p:spPr>
        <p:txBody>
          <a:bodyPr/>
          <a:lstStyle/>
          <a:p>
            <a:r>
              <a:rPr dirty="0"/>
              <a:t>Identify the FMM (maturity model) of the Following resources for </a:t>
            </a:r>
            <a:r>
              <a:rPr lang="en-US" dirty="0"/>
              <a:t>R4 (v4.0.1)</a:t>
            </a:r>
            <a:r>
              <a:rPr dirty="0"/>
              <a:t>:</a:t>
            </a:r>
          </a:p>
          <a:p>
            <a:pPr lvl="1"/>
            <a:r>
              <a:rPr dirty="0"/>
              <a:t>Patient</a:t>
            </a:r>
          </a:p>
          <a:p>
            <a:pPr lvl="1"/>
            <a:r>
              <a:rPr dirty="0"/>
              <a:t>Condition</a:t>
            </a:r>
          </a:p>
          <a:p>
            <a:pPr lvl="1"/>
            <a:r>
              <a:rPr dirty="0"/>
              <a:t>Observation</a:t>
            </a:r>
          </a:p>
          <a:p>
            <a:pPr lvl="1"/>
            <a:r>
              <a:rPr dirty="0"/>
              <a:t>Coverage</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 Answer</a:t>
            </a:r>
          </a:p>
        </p:txBody>
      </p:sp>
      <p:sp>
        <p:nvSpPr>
          <p:cNvPr id="323" name="Shape 323"/>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 </a:t>
            </a:r>
            <a:r>
              <a:rPr lang="en-US" u="sng" dirty="0">
                <a:hlinkClick r:id="rId2"/>
              </a:rPr>
              <a:t>https://hl7.org/fhir/R4/resourcelist.html</a:t>
            </a:r>
            <a:endParaRPr u="sng" dirty="0">
              <a:hlinkClick r:id="rId3"/>
            </a:endParaRPr>
          </a:p>
          <a:p>
            <a:pPr lvl="1"/>
            <a:r>
              <a:rPr dirty="0"/>
              <a:t>Patient: </a:t>
            </a:r>
            <a:r>
              <a:rPr lang="en-US" dirty="0"/>
              <a:t>N</a:t>
            </a:r>
            <a:endParaRPr dirty="0"/>
          </a:p>
          <a:p>
            <a:pPr lvl="1"/>
            <a:r>
              <a:rPr dirty="0"/>
              <a:t>Condition: </a:t>
            </a:r>
            <a:r>
              <a:rPr lang="en-US" dirty="0"/>
              <a:t>3</a:t>
            </a:r>
            <a:endParaRPr dirty="0"/>
          </a:p>
          <a:p>
            <a:pPr lvl="1"/>
            <a:r>
              <a:rPr dirty="0"/>
              <a:t>Observation: </a:t>
            </a:r>
            <a:r>
              <a:rPr lang="en-US" dirty="0"/>
              <a:t>N</a:t>
            </a:r>
            <a:endParaRPr dirty="0"/>
          </a:p>
          <a:p>
            <a:pPr lvl="1"/>
            <a:r>
              <a:rPr dirty="0"/>
              <a:t>Coverage: </a:t>
            </a:r>
            <a:r>
              <a:rPr lang="en-US" dirty="0"/>
              <a:t>2</a:t>
            </a:r>
            <a:endParaRPr dirty="0"/>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prstGeom prst="rect">
            <a:avLst/>
          </a:prstGeom>
        </p:spPr>
        <p:txBody>
          <a:bodyPr/>
          <a:lstStyle/>
          <a:p>
            <a:r>
              <a:t>Exercise 2</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a:t>
            </a:r>
          </a:p>
        </p:txBody>
      </p:sp>
      <p:sp>
        <p:nvSpPr>
          <p:cNvPr id="328" name="Shape 328"/>
          <p:cNvSpPr>
            <a:spLocks noGrp="1"/>
          </p:cNvSpPr>
          <p:nvPr>
            <p:ph type="body" idx="4294967295"/>
          </p:nvPr>
        </p:nvSpPr>
        <p:spPr>
          <a:prstGeom prst="rect">
            <a:avLst/>
          </a:prstGeom>
        </p:spPr>
        <p:txBody>
          <a:bodyPr/>
          <a:lstStyle/>
          <a:p>
            <a:r>
              <a:rPr dirty="0"/>
              <a:t>Find out what resources are available in Millennium’s HL7 FHIR </a:t>
            </a:r>
            <a:r>
              <a:rPr lang="en-US" dirty="0">
                <a:hlinkClick r:id="rId2"/>
              </a:rPr>
              <a:t>R4</a:t>
            </a:r>
            <a:r>
              <a:rPr lang="en-US" dirty="0"/>
              <a:t> </a:t>
            </a:r>
            <a:r>
              <a:rPr dirty="0"/>
              <a:t>implementation that are not in the </a:t>
            </a:r>
            <a:r>
              <a:rPr lang="en-US" dirty="0">
                <a:hlinkClick r:id="rId3"/>
              </a:rPr>
              <a:t>DSTU2</a:t>
            </a:r>
            <a:r>
              <a:rPr dirty="0"/>
              <a:t> implementation.</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pic>
        <p:nvPicPr>
          <p:cNvPr id="3" name="Picture 2">
            <a:extLst>
              <a:ext uri="{FF2B5EF4-FFF2-40B4-BE49-F238E27FC236}">
                <a16:creationId xmlns:a16="http://schemas.microsoft.com/office/drawing/2014/main" id="{8D90B10F-ED2B-32F7-CC6B-4BA6DAC67D8D}"/>
              </a:ext>
            </a:extLst>
          </p:cNvPr>
          <p:cNvPicPr>
            <a:picLocks noChangeAspect="1"/>
          </p:cNvPicPr>
          <p:nvPr/>
        </p:nvPicPr>
        <p:blipFill>
          <a:blip r:embed="rId2"/>
          <a:stretch>
            <a:fillRect/>
          </a:stretch>
        </p:blipFill>
        <p:spPr>
          <a:xfrm>
            <a:off x="7407897" y="3238500"/>
            <a:ext cx="9568205" cy="9851164"/>
          </a:xfrm>
          <a:prstGeom prst="rect">
            <a:avLst/>
          </a:prstGeom>
        </p:spPr>
      </p:pic>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Exercise 3</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p:cNvSpPr>
          <p:nvPr>
            <p:ph type="title"/>
          </p:nvPr>
        </p:nvSpPr>
        <p:spPr>
          <a:prstGeom prst="rect">
            <a:avLst/>
          </a:prstGeom>
        </p:spPr>
        <p:txBody>
          <a:bodyPr/>
          <a:lstStyle/>
          <a:p>
            <a:r>
              <a:t>Exercise 3</a:t>
            </a:r>
          </a:p>
        </p:txBody>
      </p:sp>
      <p:sp>
        <p:nvSpPr>
          <p:cNvPr id="337" name="Shape 337"/>
          <p:cNvSpPr>
            <a:spLocks noGrp="1"/>
          </p:cNvSpPr>
          <p:nvPr>
            <p:ph type="body" idx="1"/>
          </p:nvPr>
        </p:nvSpPr>
        <p:spPr>
          <a:prstGeom prst="rect">
            <a:avLst/>
          </a:prstGeom>
        </p:spPr>
        <p:txBody>
          <a:bodyPr/>
          <a:lstStyle/>
          <a:p>
            <a:r>
              <a:rPr dirty="0"/>
              <a:t>What search parameters does the Millennium </a:t>
            </a:r>
            <a:r>
              <a:rPr lang="en-US" dirty="0"/>
              <a:t>R4</a:t>
            </a:r>
            <a:r>
              <a:rPr dirty="0"/>
              <a:t> implementation of Patient support? Are there any limitations or considerations?</a:t>
            </a: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p>
            <a:r>
              <a:t>Exercise 3: Answer</a:t>
            </a:r>
          </a:p>
        </p:txBody>
      </p:sp>
      <p:sp>
        <p:nvSpPr>
          <p:cNvPr id="340" name="Shape 340"/>
          <p:cNvSpPr/>
          <p:nvPr/>
        </p:nvSpPr>
        <p:spPr>
          <a:xfrm>
            <a:off x="1790459" y="4113659"/>
            <a:ext cx="20334045" cy="548868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marL="610576" indent="-610576" algn="l">
              <a:buSzPct val="75000"/>
              <a:buChar char="•"/>
            </a:pPr>
            <a:r>
              <a:rPr lang="en-US" dirty="0"/>
              <a:t>Query by: _id</a:t>
            </a:r>
          </a:p>
          <a:p>
            <a:pPr marL="610576" indent="-610576" algn="l">
              <a:buSzPct val="75000"/>
              <a:buChar char="•"/>
            </a:pPr>
            <a:r>
              <a:rPr lang="en-US" dirty="0"/>
              <a:t>Query by: identifier</a:t>
            </a:r>
          </a:p>
          <a:p>
            <a:pPr marL="610576" indent="-610576" algn="l">
              <a:buSzPct val="75000"/>
              <a:buChar char="•"/>
            </a:pPr>
            <a:r>
              <a:rPr lang="en-US" dirty="0"/>
              <a:t>Query by a combination of: identifier, birthdate, name, given, family, address-</a:t>
            </a:r>
            <a:r>
              <a:rPr lang="en-US" dirty="0" err="1"/>
              <a:t>postalcode</a:t>
            </a:r>
            <a:r>
              <a:rPr lang="en-US" dirty="0"/>
              <a:t>, phone, or email</a:t>
            </a:r>
          </a:p>
          <a:p>
            <a:pPr marL="610576" indent="-610576" algn="l">
              <a:buSzPct val="75000"/>
              <a:buChar char="•"/>
            </a:pPr>
            <a:r>
              <a:rPr lang="en-US" dirty="0"/>
              <a:t>There are others (see next slide)</a:t>
            </a:r>
          </a:p>
          <a:p>
            <a:pPr marL="610576" indent="-610576" algn="l">
              <a:buSzPct val="75000"/>
              <a:buChar char="•"/>
            </a:pPr>
            <a:r>
              <a:rPr lang="en-US" u="sng" dirty="0">
                <a:hlinkClick r:id="rId3"/>
              </a:rPr>
              <a:t>https://docs.oracle.com/en/industries/health/millennium-platform-apis/mfrap/op-patient-get.html</a:t>
            </a:r>
            <a:endParaRPr u="sng" dirty="0">
              <a:hlinkClick r:id="rId4"/>
            </a:endParaRP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F60D4F-449D-B59D-DC41-27A6579D50F3}"/>
              </a:ext>
            </a:extLst>
          </p:cNvPr>
          <p:cNvPicPr>
            <a:picLocks noChangeAspect="1"/>
          </p:cNvPicPr>
          <p:nvPr/>
        </p:nvPicPr>
        <p:blipFill>
          <a:blip r:embed="rId2"/>
          <a:stretch>
            <a:fillRect/>
          </a:stretch>
        </p:blipFill>
        <p:spPr>
          <a:xfrm>
            <a:off x="3227724" y="2142467"/>
            <a:ext cx="17928552" cy="9431066"/>
          </a:xfrm>
          <a:prstGeom prst="rect">
            <a:avLst/>
          </a:prstGeom>
        </p:spPr>
      </p:pic>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260ED3-0A3E-031F-ECD3-3FFA8059F8C9}"/>
              </a:ext>
            </a:extLst>
          </p:cNvPr>
          <p:cNvPicPr>
            <a:picLocks noChangeAspect="1"/>
          </p:cNvPicPr>
          <p:nvPr/>
        </p:nvPicPr>
        <p:blipFill>
          <a:blip r:embed="rId2"/>
          <a:stretch>
            <a:fillRect/>
          </a:stretch>
        </p:blipFill>
        <p:spPr>
          <a:xfrm>
            <a:off x="4904598" y="692404"/>
            <a:ext cx="12884023" cy="11540720"/>
          </a:xfrm>
          <a:prstGeom prst="rect">
            <a:avLst/>
          </a:prstGeom>
        </p:spPr>
      </p:pic>
      <p:grpSp>
        <p:nvGrpSpPr>
          <p:cNvPr id="8" name="Group 139">
            <a:extLst>
              <a:ext uri="{FF2B5EF4-FFF2-40B4-BE49-F238E27FC236}">
                <a16:creationId xmlns:a16="http://schemas.microsoft.com/office/drawing/2014/main" id="{6DDD0AED-78AC-413B-B057-4B9EC27E77FD}"/>
              </a:ext>
            </a:extLst>
          </p:cNvPr>
          <p:cNvGrpSpPr/>
          <p:nvPr/>
        </p:nvGrpSpPr>
        <p:grpSpPr>
          <a:xfrm>
            <a:off x="4773672" y="3941841"/>
            <a:ext cx="14717588" cy="2886806"/>
            <a:chOff x="974475" y="13553"/>
            <a:chExt cx="14717586" cy="2639214"/>
          </a:xfrm>
        </p:grpSpPr>
        <p:pic>
          <p:nvPicPr>
            <p:cNvPr id="9" name="Picture 8">
              <a:extLst>
                <a:ext uri="{FF2B5EF4-FFF2-40B4-BE49-F238E27FC236}">
                  <a16:creationId xmlns:a16="http://schemas.microsoft.com/office/drawing/2014/main" id="{C4244931-A46C-48BA-9932-879DAA42BEF0}"/>
                </a:ext>
              </a:extLst>
            </p:cNvPr>
            <p:cNvPicPr>
              <a:picLocks/>
            </p:cNvPicPr>
            <p:nvPr/>
          </p:nvPicPr>
          <p:blipFill>
            <a:blip r:embed="rId3"/>
            <a:stretch>
              <a:fillRect/>
            </a:stretch>
          </p:blipFill>
          <p:spPr>
            <a:xfrm>
              <a:off x="974475" y="13553"/>
              <a:ext cx="10297886" cy="1239804"/>
            </a:xfrm>
            <a:prstGeom prst="rect">
              <a:avLst/>
            </a:prstGeom>
            <a:effectLst/>
          </p:spPr>
        </p:pic>
        <p:sp>
          <p:nvSpPr>
            <p:cNvPr id="10" name="Shape 137">
              <a:extLst>
                <a:ext uri="{FF2B5EF4-FFF2-40B4-BE49-F238E27FC236}">
                  <a16:creationId xmlns:a16="http://schemas.microsoft.com/office/drawing/2014/main" id="{EC4A3B4B-BC2A-4743-AF9A-215DC6246340}"/>
                </a:ext>
              </a:extLst>
            </p:cNvPr>
            <p:cNvSpPr/>
            <p:nvPr/>
          </p:nvSpPr>
          <p:spPr>
            <a:xfrm rot="10800000" flipH="1">
              <a:off x="11272361" y="871330"/>
              <a:ext cx="4419700" cy="1781437"/>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1" name="Shape 138">
              <a:extLst>
                <a:ext uri="{FF2B5EF4-FFF2-40B4-BE49-F238E27FC236}">
                  <a16:creationId xmlns:a16="http://schemas.microsoft.com/office/drawing/2014/main" id="{0CB42428-2FA0-4D6A-8F31-DFB8AD472598}"/>
                </a:ext>
              </a:extLst>
            </p:cNvPr>
            <p:cNvSpPr/>
            <p:nvPr/>
          </p:nvSpPr>
          <p:spPr>
            <a:xfrm>
              <a:off x="11577845" y="1330248"/>
              <a:ext cx="38087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Introductions</a:t>
              </a:r>
            </a:p>
          </p:txBody>
        </p:sp>
      </p:grpSp>
      <p:grpSp>
        <p:nvGrpSpPr>
          <p:cNvPr id="12" name="Group 134">
            <a:extLst>
              <a:ext uri="{FF2B5EF4-FFF2-40B4-BE49-F238E27FC236}">
                <a16:creationId xmlns:a16="http://schemas.microsoft.com/office/drawing/2014/main" id="{34EB25F8-2999-4EC4-8C01-2821B042BF08}"/>
              </a:ext>
            </a:extLst>
          </p:cNvPr>
          <p:cNvGrpSpPr/>
          <p:nvPr/>
        </p:nvGrpSpPr>
        <p:grpSpPr>
          <a:xfrm>
            <a:off x="4180225" y="574272"/>
            <a:ext cx="18752469" cy="2781435"/>
            <a:chOff x="-3026879" y="9605562"/>
            <a:chExt cx="18752468" cy="2781434"/>
          </a:xfrm>
        </p:grpSpPr>
        <p:sp>
          <p:nvSpPr>
            <p:cNvPr id="14" name="Shape 132">
              <a:extLst>
                <a:ext uri="{FF2B5EF4-FFF2-40B4-BE49-F238E27FC236}">
                  <a16:creationId xmlns:a16="http://schemas.microsoft.com/office/drawing/2014/main" id="{D189CDC8-A7D4-4941-A2A8-67086407A100}"/>
                </a:ext>
              </a:extLst>
            </p:cNvPr>
            <p:cNvSpPr/>
            <p:nvPr/>
          </p:nvSpPr>
          <p:spPr>
            <a:xfrm>
              <a:off x="11305889" y="9605562"/>
              <a:ext cx="4419700" cy="1976663"/>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5" name="Shape 133">
              <a:extLst>
                <a:ext uri="{FF2B5EF4-FFF2-40B4-BE49-F238E27FC236}">
                  <a16:creationId xmlns:a16="http://schemas.microsoft.com/office/drawing/2014/main" id="{3DCEF9C7-6B06-4E5C-BB4E-83FBA44D786B}"/>
                </a:ext>
              </a:extLst>
            </p:cNvPr>
            <p:cNvSpPr/>
            <p:nvPr/>
          </p:nvSpPr>
          <p:spPr>
            <a:xfrm>
              <a:off x="11976498" y="10162091"/>
              <a:ext cx="307848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Versioning</a:t>
              </a:r>
            </a:p>
          </p:txBody>
        </p:sp>
        <p:pic>
          <p:nvPicPr>
            <p:cNvPr id="13" name="Picture 12">
              <a:extLst>
                <a:ext uri="{FF2B5EF4-FFF2-40B4-BE49-F238E27FC236}">
                  <a16:creationId xmlns:a16="http://schemas.microsoft.com/office/drawing/2014/main" id="{1500E9A3-4A23-42D7-8F3D-BB57B1D4E1C9}"/>
                </a:ext>
              </a:extLst>
            </p:cNvPr>
            <p:cNvPicPr>
              <a:picLocks/>
            </p:cNvPicPr>
            <p:nvPr/>
          </p:nvPicPr>
          <p:blipFill>
            <a:blip r:embed="rId5"/>
            <a:stretch>
              <a:fillRect/>
            </a:stretch>
          </p:blipFill>
          <p:spPr>
            <a:xfrm>
              <a:off x="-3026879" y="11582224"/>
              <a:ext cx="14303827" cy="804772"/>
            </a:xfrm>
            <a:prstGeom prst="rect">
              <a:avLst/>
            </a:prstGeom>
            <a:effectLst>
              <a:outerShdw blurRad="38100" dist="25400" dir="5400000" rotWithShape="0">
                <a:srgbClr val="000000">
                  <a:alpha val="50000"/>
                </a:srgbClr>
              </a:outerShdw>
            </a:effectLst>
          </p:spPr>
        </p:pic>
      </p:grpSp>
      <p:grpSp>
        <p:nvGrpSpPr>
          <p:cNvPr id="16" name="Group 149">
            <a:extLst>
              <a:ext uri="{FF2B5EF4-FFF2-40B4-BE49-F238E27FC236}">
                <a16:creationId xmlns:a16="http://schemas.microsoft.com/office/drawing/2014/main" id="{FBC5B134-9295-4199-9E75-D91C1284975A}"/>
              </a:ext>
            </a:extLst>
          </p:cNvPr>
          <p:cNvGrpSpPr/>
          <p:nvPr/>
        </p:nvGrpSpPr>
        <p:grpSpPr>
          <a:xfrm>
            <a:off x="484897" y="4514204"/>
            <a:ext cx="4419701" cy="2195613"/>
            <a:chOff x="-280314" y="0"/>
            <a:chExt cx="4419700" cy="2195612"/>
          </a:xfrm>
        </p:grpSpPr>
        <p:sp>
          <p:nvSpPr>
            <p:cNvPr id="18" name="Shape 147">
              <a:extLst>
                <a:ext uri="{FF2B5EF4-FFF2-40B4-BE49-F238E27FC236}">
                  <a16:creationId xmlns:a16="http://schemas.microsoft.com/office/drawing/2014/main" id="{C3E5AEC0-5287-4669-B72F-8D05F50B6B38}"/>
                </a:ext>
              </a:extLst>
            </p:cNvPr>
            <p:cNvSpPr/>
            <p:nvPr/>
          </p:nvSpPr>
          <p:spPr>
            <a:xfrm flipH="1">
              <a:off x="-280314" y="0"/>
              <a:ext cx="4419700" cy="2195612"/>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9" name="Shape 148">
              <a:extLst>
                <a:ext uri="{FF2B5EF4-FFF2-40B4-BE49-F238E27FC236}">
                  <a16:creationId xmlns:a16="http://schemas.microsoft.com/office/drawing/2014/main" id="{A358AB1A-658D-4DE5-BB97-FB681BD11646}"/>
                </a:ext>
              </a:extLst>
            </p:cNvPr>
            <p:cNvSpPr/>
            <p:nvPr/>
          </p:nvSpPr>
          <p:spPr>
            <a:xfrm>
              <a:off x="-217632" y="699741"/>
              <a:ext cx="4294444" cy="87203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lang="en-US" dirty="0"/>
                <a:t>Everything Else</a:t>
              </a:r>
              <a:endParaRPr dirty="0"/>
            </a:p>
          </p:txBody>
        </p:sp>
      </p:grpSp>
      <p:sp>
        <p:nvSpPr>
          <p:cNvPr id="24" name="Shape 130">
            <a:extLst>
              <a:ext uri="{FF2B5EF4-FFF2-40B4-BE49-F238E27FC236}">
                <a16:creationId xmlns:a16="http://schemas.microsoft.com/office/drawing/2014/main" id="{17AE768C-88E7-41D1-8A11-226B979CD702}"/>
              </a:ext>
            </a:extLst>
          </p:cNvPr>
          <p:cNvSpPr/>
          <p:nvPr/>
        </p:nvSpPr>
        <p:spPr>
          <a:xfrm>
            <a:off x="17207115" y="12643831"/>
            <a:ext cx="539410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6"/>
              </a:defRPr>
            </a:lvl1pPr>
          </a:lstStyle>
          <a:p>
            <a:pPr>
              <a:defRPr u="none"/>
            </a:pPr>
            <a:r>
              <a:rPr lang="en-US" u="sng" dirty="0">
                <a:hlinkClick r:id="rId7"/>
              </a:rPr>
              <a:t>http://hl7.org/fhir/index.html</a:t>
            </a:r>
            <a:endParaRPr u="sng" dirty="0">
              <a:hlinkClick r:id="rId6"/>
            </a:endParaRPr>
          </a:p>
        </p:txBody>
      </p:sp>
      <p:sp>
        <p:nvSpPr>
          <p:cNvPr id="25" name="Shape 180">
            <a:extLst>
              <a:ext uri="{FF2B5EF4-FFF2-40B4-BE49-F238E27FC236}">
                <a16:creationId xmlns:a16="http://schemas.microsoft.com/office/drawing/2014/main" id="{D73F500A-621B-4198-AD49-9F274A54AC84}"/>
              </a:ext>
            </a:extLst>
          </p:cNvPr>
          <p:cNvSpPr/>
          <p:nvPr/>
        </p:nvSpPr>
        <p:spPr>
          <a:xfrm>
            <a:off x="15895858" y="7414781"/>
            <a:ext cx="8016618" cy="31496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Note: HAPI is the recommended Java Reference implementation</a:t>
            </a:r>
          </a:p>
          <a:p>
            <a:r>
              <a:rPr u="sng" dirty="0">
                <a:hlinkClick r:id="rId8"/>
              </a:rPr>
              <a:t>http://hapifhir.io/index.html</a:t>
            </a:r>
          </a:p>
        </p:txBody>
      </p:sp>
    </p:spTree>
    <p:extLst>
      <p:ext uri="{BB962C8B-B14F-4D97-AF65-F5344CB8AC3E}">
        <p14:creationId xmlns:p14="http://schemas.microsoft.com/office/powerpoint/2010/main" val="22512238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1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iterate>
                                    <p:tmAbs val="0"/>
                                  </p:iterate>
                                  <p:childTnLst>
                                    <p:set>
                                      <p:cBhvr>
                                        <p:cTn id="26" fill="hold">
                                          <p:stCondLst>
                                            <p:cond delay="0"/>
                                          </p:stCondLst>
                                        </p:cTn>
                                        <p:tgtEl>
                                          <p:spTgt spid="1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8" grpId="1" animBg="1" advAuto="0"/>
      <p:bldP spid="12" grpId="0" animBg="1" advAuto="0"/>
      <p:bldP spid="12" grpId="1" animBg="1" advAuto="0"/>
      <p:bldP spid="16" grpId="0" animBg="1" advAuto="0"/>
      <p:bldP spid="16" grpId="1" animBg="1" advAuto="0"/>
      <p:bldP spid="2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874616-8704-4B9E-BA34-2AB6A687591B}"/>
              </a:ext>
            </a:extLst>
          </p:cNvPr>
          <p:cNvPicPr>
            <a:picLocks noChangeAspect="1"/>
          </p:cNvPicPr>
          <p:nvPr/>
        </p:nvPicPr>
        <p:blipFill>
          <a:blip r:embed="rId2"/>
          <a:stretch>
            <a:fillRect/>
          </a:stretch>
        </p:blipFill>
        <p:spPr>
          <a:xfrm>
            <a:off x="6088643" y="590951"/>
            <a:ext cx="12206713" cy="12534097"/>
          </a:xfrm>
          <a:prstGeom prst="rect">
            <a:avLst/>
          </a:prstGeom>
        </p:spPr>
      </p:pic>
    </p:spTree>
    <p:extLst>
      <p:ext uri="{BB962C8B-B14F-4D97-AF65-F5344CB8AC3E}">
        <p14:creationId xmlns:p14="http://schemas.microsoft.com/office/powerpoint/2010/main" val="91215558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44" name="Shape 344"/>
          <p:cNvSpPr/>
          <p:nvPr/>
        </p:nvSpPr>
        <p:spPr>
          <a:xfrm>
            <a:off x="10755659" y="6197599"/>
            <a:ext cx="312668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Read</a:t>
            </a:r>
          </a:p>
        </p:txBody>
      </p:sp>
      <p:sp>
        <p:nvSpPr>
          <p:cNvPr id="345" name="Shape 345"/>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p:cNvSpPr>
          <p:nvPr>
            <p:ph type="title"/>
          </p:nvPr>
        </p:nvSpPr>
        <p:spPr>
          <a:prstGeom prst="rect">
            <a:avLst/>
          </a:prstGeom>
        </p:spPr>
        <p:txBody>
          <a:bodyPr/>
          <a:lstStyle/>
          <a:p>
            <a:r>
              <a:rPr dirty="0"/>
              <a:t>Read</a:t>
            </a:r>
          </a:p>
        </p:txBody>
      </p:sp>
      <p:sp>
        <p:nvSpPr>
          <p:cNvPr id="348" name="Shape 348"/>
          <p:cNvSpPr>
            <a:spLocks noGrp="1"/>
          </p:cNvSpPr>
          <p:nvPr>
            <p:ph type="body" idx="1"/>
          </p:nvPr>
        </p:nvSpPr>
        <p:spPr>
          <a:prstGeom prst="rect">
            <a:avLst/>
          </a:prstGeom>
        </p:spPr>
        <p:txBody>
          <a:bodyPr/>
          <a:lstStyle/>
          <a:p>
            <a:r>
              <a:rPr dirty="0"/>
              <a:t>“By ID”</a:t>
            </a:r>
          </a:p>
          <a:p>
            <a:r>
              <a:rPr lang="en-US" dirty="0"/>
              <a:t>GET </a:t>
            </a:r>
            <a:r>
              <a:rPr dirty="0"/>
              <a:t>[base]/[Resource]/[id]</a:t>
            </a:r>
          </a:p>
          <a:p>
            <a:r>
              <a:rPr lang="en-US" dirty="0"/>
              <a:t>GET </a:t>
            </a:r>
            <a:r>
              <a:rPr dirty="0"/>
              <a:t>[base]/Patient/123ABC</a:t>
            </a:r>
            <a:endParaRPr lang="en-US" dirty="0"/>
          </a:p>
          <a:p>
            <a:r>
              <a:rPr lang="en-US" dirty="0"/>
              <a:t>GET [base]/</a:t>
            </a:r>
            <a:r>
              <a:rPr lang="en-US" dirty="0" err="1"/>
              <a:t>Patient?_id</a:t>
            </a:r>
            <a:r>
              <a:rPr lang="en-US" dirty="0"/>
              <a:t>=123ABC</a:t>
            </a:r>
            <a:endParaRPr dirty="0"/>
          </a:p>
        </p:txBody>
      </p:sp>
      <p:sp>
        <p:nvSpPr>
          <p:cNvPr id="349" name="Shape 349"/>
          <p:cNvSpPr/>
          <p:nvPr/>
        </p:nvSpPr>
        <p:spPr>
          <a:xfrm>
            <a:off x="767354" y="12913255"/>
            <a:ext cx="6447278"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https://hl7.org/fhir/http.html#read</a:t>
            </a:r>
            <a:endParaRPr u="sng" dirty="0">
              <a:hlinkClick r:id="rId2"/>
            </a:endParaRPr>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p:nvPr>
        </p:nvSpPr>
        <p:spPr>
          <a:prstGeom prst="rect">
            <a:avLst/>
          </a:prstGeom>
        </p:spPr>
        <p:txBody>
          <a:bodyPr/>
          <a:lstStyle/>
          <a:p>
            <a:r>
              <a:rPr dirty="0"/>
              <a:t>id vs identifier</a:t>
            </a:r>
          </a:p>
        </p:txBody>
      </p:sp>
      <p:sp>
        <p:nvSpPr>
          <p:cNvPr id="352" name="Shape 352"/>
          <p:cNvSpPr>
            <a:spLocks noGrp="1"/>
          </p:cNvSpPr>
          <p:nvPr>
            <p:ph type="body" idx="1"/>
          </p:nvPr>
        </p:nvSpPr>
        <p:spPr>
          <a:prstGeom prst="rect">
            <a:avLst/>
          </a:prstGeom>
        </p:spPr>
        <p:txBody>
          <a:bodyPr/>
          <a:lstStyle/>
          <a:p>
            <a:r>
              <a:rPr dirty="0"/>
              <a:t>id: logical identifier, must be unique within the FHIR server and resource</a:t>
            </a:r>
          </a:p>
          <a:p>
            <a:r>
              <a:rPr dirty="0"/>
              <a:t>identifier: business identifier or “alias”</a:t>
            </a:r>
          </a:p>
          <a:p>
            <a:pPr lvl="1"/>
            <a:r>
              <a:rPr lang="en-US" dirty="0"/>
              <a:t>FIN</a:t>
            </a:r>
          </a:p>
          <a:p>
            <a:pPr lvl="1"/>
            <a:r>
              <a:rPr lang="en-US" dirty="0"/>
              <a:t>CMRN</a:t>
            </a:r>
            <a:endParaRPr dirty="0"/>
          </a:p>
          <a:p>
            <a:pPr lvl="1"/>
            <a:r>
              <a:rPr dirty="0"/>
              <a:t>MRN</a:t>
            </a:r>
          </a:p>
          <a:p>
            <a:pPr lvl="1"/>
            <a:r>
              <a:rPr dirty="0"/>
              <a:t>Military ID</a:t>
            </a:r>
          </a:p>
        </p:txBody>
      </p:sp>
      <p:sp>
        <p:nvSpPr>
          <p:cNvPr id="353" name="Shape 353"/>
          <p:cNvSpPr/>
          <p:nvPr/>
        </p:nvSpPr>
        <p:spPr>
          <a:xfrm>
            <a:off x="802318" y="12913255"/>
            <a:ext cx="6864059"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https://hl7.org/fhir/resource.html#id</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52">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5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5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35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iterate>
                                    <p:tmAbs val="0"/>
                                  </p:iterate>
                                  <p:childTnLst>
                                    <p:set>
                                      <p:cBhvr>
                                        <p:cTn id="20" fill="hold"/>
                                        <p:tgtEl>
                                          <p:spTgt spid="35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build="p" animBg="1" advAuto="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55" name="Shape 355"/>
          <p:cNvSpPr/>
          <p:nvPr/>
        </p:nvSpPr>
        <p:spPr>
          <a:xfrm>
            <a:off x="10207380" y="6197599"/>
            <a:ext cx="422324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Search</a:t>
            </a:r>
          </a:p>
        </p:txBody>
      </p:sp>
      <p:sp>
        <p:nvSpPr>
          <p:cNvPr id="356" name="Shape 35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85614" y="12913255"/>
            <a:ext cx="8104784"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https://hl7.org/fhir/R4/patient.html#search</a:t>
            </a:r>
            <a:endParaRPr u="sng" dirty="0">
              <a:hlinkClick r:id="rId2"/>
            </a:endParaRPr>
          </a:p>
        </p:txBody>
      </p:sp>
      <p:pic>
        <p:nvPicPr>
          <p:cNvPr id="3" name="Picture 2">
            <a:extLst>
              <a:ext uri="{FF2B5EF4-FFF2-40B4-BE49-F238E27FC236}">
                <a16:creationId xmlns:a16="http://schemas.microsoft.com/office/drawing/2014/main" id="{4DBFE85A-476C-49EB-9CDC-3B07ABE0FCBD}"/>
              </a:ext>
            </a:extLst>
          </p:cNvPr>
          <p:cNvPicPr>
            <a:picLocks noChangeAspect="1"/>
          </p:cNvPicPr>
          <p:nvPr/>
        </p:nvPicPr>
        <p:blipFill>
          <a:blip r:embed="rId4"/>
          <a:stretch>
            <a:fillRect/>
          </a:stretch>
        </p:blipFill>
        <p:spPr>
          <a:xfrm>
            <a:off x="3886200" y="-6237"/>
            <a:ext cx="15632725" cy="12919492"/>
          </a:xfrm>
          <a:prstGeom prst="rect">
            <a:avLst/>
          </a:prstGeom>
        </p:spPr>
      </p:pic>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p:nvPr/>
        </p:nvSpPr>
        <p:spPr>
          <a:xfrm>
            <a:off x="1107621" y="12805793"/>
            <a:ext cx="18373621"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https://docs.oracle.com/en/industries/health/millennium-platform-apis/mfrap/op-patient-get.html</a:t>
            </a:r>
            <a:endParaRPr u="sng" dirty="0">
              <a:hlinkClick r:id="rId2"/>
            </a:endParaRPr>
          </a:p>
        </p:txBody>
      </p:sp>
      <p:pic>
        <p:nvPicPr>
          <p:cNvPr id="4" name="Picture 3">
            <a:extLst>
              <a:ext uri="{FF2B5EF4-FFF2-40B4-BE49-F238E27FC236}">
                <a16:creationId xmlns:a16="http://schemas.microsoft.com/office/drawing/2014/main" id="{1AC95656-F356-6ADE-2E75-DC04FB7C23E5}"/>
              </a:ext>
            </a:extLst>
          </p:cNvPr>
          <p:cNvPicPr>
            <a:picLocks noChangeAspect="1"/>
          </p:cNvPicPr>
          <p:nvPr/>
        </p:nvPicPr>
        <p:blipFill>
          <a:blip r:embed="rId4"/>
          <a:stretch>
            <a:fillRect/>
          </a:stretch>
        </p:blipFill>
        <p:spPr>
          <a:xfrm>
            <a:off x="3218197" y="2132940"/>
            <a:ext cx="17947605" cy="9450119"/>
          </a:xfrm>
          <a:prstGeom prst="rect">
            <a:avLst/>
          </a:prstGeom>
        </p:spPr>
      </p:pic>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p:nvPr/>
        </p:nvSpPr>
        <p:spPr>
          <a:xfrm>
            <a:off x="685800" y="12746009"/>
            <a:ext cx="842698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https://hl7.org/fhir/search.html#Introduction</a:t>
            </a:r>
            <a:endParaRPr u="sng" dirty="0">
              <a:hlinkClick r:id="rId3"/>
            </a:endParaRPr>
          </a:p>
        </p:txBody>
      </p:sp>
      <p:sp>
        <p:nvSpPr>
          <p:cNvPr id="366" name="Shape 366"/>
          <p:cNvSpPr/>
          <p:nvPr/>
        </p:nvSpPr>
        <p:spPr>
          <a:xfrm>
            <a:off x="5978842" y="8436754"/>
            <a:ext cx="12426316" cy="8636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t>GET [base]/AllergyIntolerance?patient=123</a:t>
            </a:r>
          </a:p>
        </p:txBody>
      </p:sp>
      <p:pic>
        <p:nvPicPr>
          <p:cNvPr id="3" name="Picture 2">
            <a:extLst>
              <a:ext uri="{FF2B5EF4-FFF2-40B4-BE49-F238E27FC236}">
                <a16:creationId xmlns:a16="http://schemas.microsoft.com/office/drawing/2014/main" id="{E16D29ED-0D25-4520-9EF8-0235E926C97A}"/>
              </a:ext>
            </a:extLst>
          </p:cNvPr>
          <p:cNvPicPr>
            <a:picLocks noChangeAspect="1"/>
          </p:cNvPicPr>
          <p:nvPr/>
        </p:nvPicPr>
        <p:blipFill>
          <a:blip r:embed="rId5"/>
          <a:stretch>
            <a:fillRect/>
          </a:stretch>
        </p:blipFill>
        <p:spPr>
          <a:xfrm>
            <a:off x="451835" y="2665307"/>
            <a:ext cx="23480330" cy="5210381"/>
          </a:xfrm>
          <a:prstGeom prst="rect">
            <a:avLst/>
          </a:prstGeom>
        </p:spPr>
      </p:pic>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70" name="Shape 370"/>
          <p:cNvSpPr/>
          <p:nvPr/>
        </p:nvSpPr>
        <p:spPr>
          <a:xfrm>
            <a:off x="10208583" y="6197599"/>
            <a:ext cx="422083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Paging</a:t>
            </a:r>
          </a:p>
        </p:txBody>
      </p:sp>
      <p:sp>
        <p:nvSpPr>
          <p:cNvPr id="371" name="Shape 371"/>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p:nvPr/>
        </p:nvSpPr>
        <p:spPr>
          <a:xfrm>
            <a:off x="744029" y="12937592"/>
            <a:ext cx="688329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https://hl7.org/fhir/http.html#paging</a:t>
            </a:r>
            <a:endParaRPr u="sng" dirty="0">
              <a:hlinkClick r:id="rId3"/>
            </a:endParaRPr>
          </a:p>
        </p:txBody>
      </p:sp>
      <p:sp>
        <p:nvSpPr>
          <p:cNvPr id="374" name="Shape 374"/>
          <p:cNvSpPr/>
          <p:nvPr/>
        </p:nvSpPr>
        <p:spPr>
          <a:xfrm>
            <a:off x="1578030" y="4521195"/>
            <a:ext cx="14101153" cy="467361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marL="610576" indent="-610576" algn="l">
              <a:buSzPct val="75000"/>
              <a:buChar char="•"/>
            </a:pPr>
            <a:r>
              <a:rPr b="1" dirty="0">
                <a:latin typeface="+mj-lt"/>
                <a:ea typeface="+mj-ea"/>
                <a:cs typeface="+mj-cs"/>
                <a:sym typeface="Helvetica"/>
              </a:rPr>
              <a:t>Self</a:t>
            </a:r>
            <a:r>
              <a:rPr dirty="0"/>
              <a:t>, First, Previous</a:t>
            </a:r>
            <a:r>
              <a:rPr b="1" dirty="0">
                <a:latin typeface="+mj-lt"/>
                <a:ea typeface="+mj-ea"/>
                <a:cs typeface="+mj-cs"/>
                <a:sym typeface="Helvetica"/>
              </a:rPr>
              <a:t>, Next</a:t>
            </a:r>
            <a:r>
              <a:rPr dirty="0"/>
              <a:t>, Last</a:t>
            </a:r>
          </a:p>
          <a:p>
            <a:pPr marL="610576" indent="-610576" algn="l">
              <a:buSzPct val="75000"/>
              <a:buChar char="•"/>
            </a:pPr>
            <a:r>
              <a:rPr dirty="0"/>
              <a:t>Must use link as provided</a:t>
            </a:r>
          </a:p>
          <a:p>
            <a:pPr marL="1245576" lvl="1" indent="-610576" algn="l">
              <a:buSzPct val="75000"/>
              <a:buChar char="•"/>
            </a:pPr>
            <a:r>
              <a:rPr dirty="0"/>
              <a:t>Changing this has undefined consequences</a:t>
            </a:r>
          </a:p>
          <a:p>
            <a:pPr marL="610576" indent="-610576" algn="l">
              <a:buSzPct val="75000"/>
              <a:buChar char="•"/>
            </a:pPr>
            <a:r>
              <a:rPr dirty="0"/>
              <a:t>_count parameter</a:t>
            </a:r>
          </a:p>
          <a:p>
            <a:pPr marL="1245576" lvl="1" indent="-610576" algn="l">
              <a:buSzPct val="75000"/>
              <a:buChar char="•"/>
            </a:pPr>
            <a:r>
              <a:rPr dirty="0"/>
              <a:t>Less but not more</a:t>
            </a:r>
          </a:p>
          <a:p>
            <a:pPr marL="610576" indent="-610576" algn="l">
              <a:buSzPct val="75000"/>
              <a:buChar char="•"/>
            </a:pPr>
            <a:r>
              <a:rPr dirty="0"/>
              <a:t>For interoperability - handle paging</a:t>
            </a:r>
          </a:p>
        </p:txBody>
      </p:sp>
      <p:sp>
        <p:nvSpPr>
          <p:cNvPr id="375" name="Shape 375"/>
          <p:cNvSpPr>
            <a:spLocks noGrp="1"/>
          </p:cNvSpPr>
          <p:nvPr>
            <p:ph type="title"/>
          </p:nvPr>
        </p:nvSpPr>
        <p:spPr>
          <a:xfrm>
            <a:off x="1689100" y="952500"/>
            <a:ext cx="21005800" cy="2286000"/>
          </a:xfrm>
          <a:prstGeom prst="rect">
            <a:avLst/>
          </a:prstGeom>
        </p:spPr>
        <p:txBody>
          <a:bodyPr anchor="ctr"/>
          <a:lstStyle/>
          <a:p>
            <a:r>
              <a:t>Paging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4">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7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7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37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37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37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0"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C3ADC1-B5B7-4EC6-86AE-22C0B4077795}"/>
              </a:ext>
            </a:extLst>
          </p:cNvPr>
          <p:cNvSpPr txBox="1"/>
          <p:nvPr/>
        </p:nvSpPr>
        <p:spPr>
          <a:xfrm>
            <a:off x="16431986" y="12699743"/>
            <a:ext cx="7766957" cy="6309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500" dirty="0">
                <a:hlinkClick r:id="rId2"/>
              </a:rPr>
              <a:t>http://hl7.org/fhir/downloads.html</a:t>
            </a:r>
            <a:endParaRPr lang="en-US" sz="3500" dirty="0"/>
          </a:p>
        </p:txBody>
      </p:sp>
      <p:pic>
        <p:nvPicPr>
          <p:cNvPr id="4" name="Picture 3">
            <a:extLst>
              <a:ext uri="{FF2B5EF4-FFF2-40B4-BE49-F238E27FC236}">
                <a16:creationId xmlns:a16="http://schemas.microsoft.com/office/drawing/2014/main" id="{F8BFFECA-BDBA-7D4E-755C-6D3682ED5367}"/>
              </a:ext>
            </a:extLst>
          </p:cNvPr>
          <p:cNvPicPr>
            <a:picLocks noChangeAspect="1"/>
          </p:cNvPicPr>
          <p:nvPr/>
        </p:nvPicPr>
        <p:blipFill>
          <a:blip r:embed="rId3"/>
          <a:stretch>
            <a:fillRect/>
          </a:stretch>
        </p:blipFill>
        <p:spPr>
          <a:xfrm>
            <a:off x="2886364" y="362675"/>
            <a:ext cx="13999556" cy="12968010"/>
          </a:xfrm>
          <a:prstGeom prst="rect">
            <a:avLst/>
          </a:prstGeom>
        </p:spPr>
      </p:pic>
    </p:spTree>
    <p:extLst>
      <p:ext uri="{BB962C8B-B14F-4D97-AF65-F5344CB8AC3E}">
        <p14:creationId xmlns:p14="http://schemas.microsoft.com/office/powerpoint/2010/main" val="1519040506"/>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pasted-image.png"/>
          <p:cNvPicPr>
            <a:picLocks noChangeAspect="1"/>
          </p:cNvPicPr>
          <p:nvPr/>
        </p:nvPicPr>
        <p:blipFill>
          <a:blip r:embed="rId3"/>
          <a:stretch>
            <a:fillRect/>
          </a:stretch>
        </p:blipFill>
        <p:spPr>
          <a:xfrm>
            <a:off x="2273300" y="2616200"/>
            <a:ext cx="19837400" cy="8483600"/>
          </a:xfrm>
          <a:prstGeom prst="rect">
            <a:avLst/>
          </a:prstGeom>
          <a:ln w="12700">
            <a:miter lim="400000"/>
          </a:ln>
        </p:spPr>
      </p:pic>
      <p:sp>
        <p:nvSpPr>
          <p:cNvPr id="380" name="Shape 380"/>
          <p:cNvSpPr/>
          <p:nvPr/>
        </p:nvSpPr>
        <p:spPr>
          <a:xfrm>
            <a:off x="781772" y="4865544"/>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381" name="Shape 381"/>
          <p:cNvSpPr/>
          <p:nvPr/>
        </p:nvSpPr>
        <p:spPr>
          <a:xfrm>
            <a:off x="568077" y="9080879"/>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38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3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3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advAuto="0"/>
      <p:bldP spid="380" grpId="1" animBg="1" advAuto="0"/>
      <p:bldP spid="381" grpId="0" animBg="1" advAuto="0"/>
      <p:bldP spid="381" grpId="1" animBg="1" advAuto="0"/>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85" name="Shape 385"/>
          <p:cNvSpPr/>
          <p:nvPr/>
        </p:nvSpPr>
        <p:spPr>
          <a:xfrm>
            <a:off x="10390240" y="6197599"/>
            <a:ext cx="385752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Writes</a:t>
            </a:r>
          </a:p>
        </p:txBody>
      </p:sp>
      <p:sp>
        <p:nvSpPr>
          <p:cNvPr id="386" name="Shape 38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prstGeom prst="rect">
            <a:avLst/>
          </a:prstGeom>
        </p:spPr>
        <p:txBody>
          <a:bodyPr/>
          <a:lstStyle/>
          <a:p>
            <a:r>
              <a:t>Create</a:t>
            </a:r>
          </a:p>
        </p:txBody>
      </p:sp>
      <p:sp>
        <p:nvSpPr>
          <p:cNvPr id="389" name="Shape 389"/>
          <p:cNvSpPr>
            <a:spLocks noGrp="1"/>
          </p:cNvSpPr>
          <p:nvPr>
            <p:ph type="body" idx="1"/>
          </p:nvPr>
        </p:nvSpPr>
        <p:spPr>
          <a:prstGeom prst="rect">
            <a:avLst/>
          </a:prstGeom>
        </p:spPr>
        <p:txBody>
          <a:bodyPr/>
          <a:lstStyle/>
          <a:p>
            <a:r>
              <a:rPr dirty="0"/>
              <a:t>POST [base]/[Resource]</a:t>
            </a:r>
          </a:p>
          <a:p>
            <a:r>
              <a:rPr dirty="0"/>
              <a:t>POST [base]/</a:t>
            </a:r>
            <a:r>
              <a:rPr dirty="0" err="1"/>
              <a:t>AllergyIntolerance</a:t>
            </a:r>
            <a:endParaRPr dirty="0"/>
          </a:p>
          <a:p>
            <a:r>
              <a:rPr dirty="0"/>
              <a:t>Body (content-type) must match supported FHIR format</a:t>
            </a:r>
          </a:p>
        </p:txBody>
      </p:sp>
      <p:sp>
        <p:nvSpPr>
          <p:cNvPr id="390" name="Shape 390"/>
          <p:cNvSpPr/>
          <p:nvPr/>
        </p:nvSpPr>
        <p:spPr>
          <a:xfrm>
            <a:off x="835180" y="12840250"/>
            <a:ext cx="679833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https://hl7.org/fhir/http.html#create</a:t>
            </a:r>
            <a:endParaRPr u="sng" dirty="0">
              <a:hlinkClick r:id="rId2"/>
            </a:endParaRP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t>Update</a:t>
            </a:r>
          </a:p>
        </p:txBody>
      </p:sp>
      <p:sp>
        <p:nvSpPr>
          <p:cNvPr id="393" name="Shape 393"/>
          <p:cNvSpPr>
            <a:spLocks noGrp="1"/>
          </p:cNvSpPr>
          <p:nvPr>
            <p:ph type="body" idx="1"/>
          </p:nvPr>
        </p:nvSpPr>
        <p:spPr>
          <a:prstGeom prst="rect">
            <a:avLst/>
          </a:prstGeom>
        </p:spPr>
        <p:txBody>
          <a:bodyPr/>
          <a:lstStyle/>
          <a:p>
            <a:r>
              <a:rPr dirty="0"/>
              <a:t>PUT [base]/[Resource]/[id]</a:t>
            </a:r>
          </a:p>
          <a:p>
            <a:r>
              <a:rPr dirty="0"/>
              <a:t>PUT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https://hl7.org/fhir/http.html#update</a:t>
            </a:r>
            <a:endParaRPr u="sng" dirty="0">
              <a:hlinkClick r:id="rId2"/>
            </a:endParaRPr>
          </a:p>
        </p:txBody>
      </p:sp>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rPr lang="en-US" dirty="0"/>
              <a:t>Patch</a:t>
            </a:r>
            <a:endParaRPr dirty="0"/>
          </a:p>
        </p:txBody>
      </p:sp>
      <p:sp>
        <p:nvSpPr>
          <p:cNvPr id="393" name="Shape 393"/>
          <p:cNvSpPr>
            <a:spLocks noGrp="1"/>
          </p:cNvSpPr>
          <p:nvPr>
            <p:ph type="body" idx="1"/>
          </p:nvPr>
        </p:nvSpPr>
        <p:spPr>
          <a:prstGeom prst="rect">
            <a:avLst/>
          </a:prstGeom>
        </p:spPr>
        <p:txBody>
          <a:bodyPr/>
          <a:lstStyle/>
          <a:p>
            <a:r>
              <a:rPr lang="en-US" dirty="0"/>
              <a:t>PATCH</a:t>
            </a:r>
            <a:r>
              <a:rPr dirty="0"/>
              <a:t> [base]/[Resource]/[id]</a:t>
            </a:r>
          </a:p>
          <a:p>
            <a:r>
              <a:rPr lang="en-US" dirty="0"/>
              <a:t>PATCH</a:t>
            </a:r>
            <a:r>
              <a:rPr dirty="0"/>
              <a: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https://hl7.org/fhir/http.html#patch</a:t>
            </a:r>
            <a:endParaRPr u="sng" dirty="0">
              <a:hlinkClick r:id="rId2"/>
            </a:endParaRPr>
          </a:p>
        </p:txBody>
      </p:sp>
    </p:spTree>
    <p:extLst>
      <p:ext uri="{BB962C8B-B14F-4D97-AF65-F5344CB8AC3E}">
        <p14:creationId xmlns:p14="http://schemas.microsoft.com/office/powerpoint/2010/main" val="3393738076"/>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p:cNvSpPr>
          <p:nvPr>
            <p:ph type="title"/>
          </p:nvPr>
        </p:nvSpPr>
        <p:spPr>
          <a:prstGeom prst="rect">
            <a:avLst/>
          </a:prstGeom>
        </p:spPr>
        <p:txBody>
          <a:bodyPr/>
          <a:lstStyle/>
          <a:p>
            <a:r>
              <a:t>Conditional Update</a:t>
            </a:r>
          </a:p>
        </p:txBody>
      </p:sp>
      <p:sp>
        <p:nvSpPr>
          <p:cNvPr id="397" name="Shape 397"/>
          <p:cNvSpPr>
            <a:spLocks noGrp="1"/>
          </p:cNvSpPr>
          <p:nvPr>
            <p:ph type="body" idx="1"/>
          </p:nvPr>
        </p:nvSpPr>
        <p:spPr>
          <a:prstGeom prst="rect">
            <a:avLst/>
          </a:prstGeom>
        </p:spPr>
        <p:txBody>
          <a:bodyPr/>
          <a:lstStyle/>
          <a:p>
            <a:r>
              <a:rPr dirty="0"/>
              <a:t>Optimistic Locking via “If-Match”</a:t>
            </a:r>
          </a:p>
          <a:p>
            <a:r>
              <a:rPr dirty="0"/>
              <a:t>Example: Version in database: 2a</a:t>
            </a:r>
          </a:p>
          <a:p>
            <a:pPr lvl="2"/>
            <a:r>
              <a:rPr dirty="0"/>
              <a:t>Version in “If-Match”: 1a - failure</a:t>
            </a:r>
          </a:p>
          <a:p>
            <a:pPr lvl="2"/>
            <a:r>
              <a:rPr dirty="0"/>
              <a:t>Version in “If-Match”: 2a - success</a:t>
            </a:r>
          </a:p>
        </p:txBody>
      </p:sp>
      <p:sp>
        <p:nvSpPr>
          <p:cNvPr id="398" name="Shape 398"/>
          <p:cNvSpPr/>
          <p:nvPr/>
        </p:nvSpPr>
        <p:spPr>
          <a:xfrm>
            <a:off x="742552" y="12840250"/>
            <a:ext cx="771365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https://hl7.org/fhir/http.html#transaction</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9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9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9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9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9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0" build="p" animBg="1" advAuto="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t>Exercise 4</a:t>
            </a:r>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prstGeom prst="rect">
            <a:avLst/>
          </a:prstGeom>
        </p:spPr>
        <p:txBody>
          <a:bodyPr/>
          <a:lstStyle/>
          <a:p>
            <a:r>
              <a:t>Exercise 4</a:t>
            </a:r>
          </a:p>
        </p:txBody>
      </p:sp>
      <p:sp>
        <p:nvSpPr>
          <p:cNvPr id="403" name="Shape 403"/>
          <p:cNvSpPr>
            <a:spLocks noGrp="1"/>
          </p:cNvSpPr>
          <p:nvPr>
            <p:ph type="body" idx="1"/>
          </p:nvPr>
        </p:nvSpPr>
        <p:spPr>
          <a:prstGeom prst="rect">
            <a:avLst/>
          </a:prstGeom>
        </p:spPr>
        <p:txBody>
          <a:bodyPr/>
          <a:lstStyle/>
          <a:p>
            <a:r>
              <a:rPr dirty="0"/>
              <a:t>Find out the </a:t>
            </a:r>
            <a:r>
              <a:rPr lang="en-US" dirty="0"/>
              <a:t>full name for Nancy Smart (id = </a:t>
            </a:r>
            <a:r>
              <a:rPr lang="en-US" dirty="0">
                <a:effectLst/>
                <a:ea typeface="Arial" panose="020B0604020202020204" pitchFamily="34" charset="0"/>
              </a:rPr>
              <a:t>12724066</a:t>
            </a:r>
            <a:r>
              <a:rPr lang="en-US" dirty="0"/>
              <a:t>)</a:t>
            </a:r>
            <a:endParaRPr dirty="0"/>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rPr dirty="0"/>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lang="en-US" dirty="0"/>
              <a:t>Answer: Smarts II, Nancys II</a:t>
            </a:r>
          </a:p>
          <a:p>
            <a:r>
              <a:rPr lang="en-US" dirty="0"/>
              <a:t>GET </a:t>
            </a:r>
            <a:r>
              <a:rPr lang="en-US" u="sng" dirty="0">
                <a:hlinkClick r:id="rId3"/>
              </a:rPr>
              <a:t>https://fhir-open.cerner.com/r4/ec2458f2-1e24-41c8-b71b-0e701af7583d/Patient/12724066?_format=json</a:t>
            </a:r>
            <a:endParaRPr lang="en-US" u="sng" dirty="0">
              <a:hlinkClick r:id="rId4"/>
            </a:endParaRPr>
          </a:p>
          <a:p>
            <a:r>
              <a:rPr lang="en-US" u="sng" dirty="0">
                <a:hlinkClick r:id="rId5"/>
              </a:rPr>
              <a:t>https://hl7.org/fhir/datatypes.html#HumanName</a:t>
            </a:r>
            <a:r>
              <a:rPr dirty="0"/>
              <a:t> (middle is subsequent given name)</a:t>
            </a:r>
          </a:p>
        </p:txBody>
      </p:sp>
      <p:pic>
        <p:nvPicPr>
          <p:cNvPr id="3" name="Picture 2">
            <a:extLst>
              <a:ext uri="{FF2B5EF4-FFF2-40B4-BE49-F238E27FC236}">
                <a16:creationId xmlns:a16="http://schemas.microsoft.com/office/drawing/2014/main" id="{7F30950F-6337-DB43-DD3D-10CFE022D230}"/>
              </a:ext>
            </a:extLst>
          </p:cNvPr>
          <p:cNvPicPr>
            <a:picLocks noChangeAspect="1"/>
          </p:cNvPicPr>
          <p:nvPr/>
        </p:nvPicPr>
        <p:blipFill>
          <a:blip r:embed="rId6"/>
          <a:stretch>
            <a:fillRect/>
          </a:stretch>
        </p:blipFill>
        <p:spPr>
          <a:xfrm>
            <a:off x="14182897" y="3238500"/>
            <a:ext cx="9571625" cy="8191500"/>
          </a:xfrm>
          <a:prstGeom prst="rect">
            <a:avLst/>
          </a:prstGeom>
        </p:spPr>
      </p:pic>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rPr b="0" dirty="0">
                <a:ln w="0"/>
                <a:solidFill>
                  <a:schemeClr val="tx1"/>
                </a:solidFill>
                <a:effectLst>
                  <a:outerShdw blurRad="38100" dist="19050" dir="2700000" algn="tl" rotWithShape="0">
                    <a:schemeClr val="dk1">
                      <a:alpha val="40000"/>
                    </a:schemeClr>
                  </a:outerShdw>
                </a:effectLst>
                <a:latin typeface="+mn-lt"/>
              </a:rPr>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lang="en-US" dirty="0"/>
              <a:t>Middle Name Example</a:t>
            </a:r>
            <a:endParaRPr dirty="0"/>
          </a:p>
          <a:p>
            <a:r>
              <a:rPr lang="en-US" u="sng" dirty="0">
                <a:hlinkClick r:id="rId3"/>
              </a:rPr>
              <a:t>https://hl7.org/fhir/datatypes.html#HumanName</a:t>
            </a:r>
            <a:r>
              <a:rPr dirty="0"/>
              <a:t> (middle is subsequent given name)</a:t>
            </a:r>
          </a:p>
        </p:txBody>
      </p:sp>
      <p:pic>
        <p:nvPicPr>
          <p:cNvPr id="3" name="Picture 2">
            <a:extLst>
              <a:ext uri="{FF2B5EF4-FFF2-40B4-BE49-F238E27FC236}">
                <a16:creationId xmlns:a16="http://schemas.microsoft.com/office/drawing/2014/main" id="{CB9EAE29-4A19-4DCE-90DE-B97AF082296C}"/>
              </a:ext>
            </a:extLst>
          </p:cNvPr>
          <p:cNvPicPr>
            <a:picLocks noChangeAspect="1"/>
          </p:cNvPicPr>
          <p:nvPr/>
        </p:nvPicPr>
        <p:blipFill>
          <a:blip r:embed="rId4"/>
          <a:stretch>
            <a:fillRect/>
          </a:stretch>
        </p:blipFill>
        <p:spPr>
          <a:xfrm>
            <a:off x="14782799" y="3900260"/>
            <a:ext cx="9381583" cy="7415439"/>
          </a:xfrm>
          <a:prstGeom prst="rect">
            <a:avLst/>
          </a:prstGeom>
        </p:spPr>
      </p:pic>
    </p:spTree>
    <p:extLst>
      <p:ext uri="{BB962C8B-B14F-4D97-AF65-F5344CB8AC3E}">
        <p14:creationId xmlns:p14="http://schemas.microsoft.com/office/powerpoint/2010/main" val="2225904522"/>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16484041" y="12822665"/>
            <a:ext cx="7817931"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dirty="0">
                <a:hlinkClick r:id="rId4"/>
              </a:rPr>
              <a:t>https://confluence.hl7.org/display/FHIR</a:t>
            </a:r>
            <a:endParaRPr u="sng" dirty="0">
              <a:hlinkClick r:id="rId3"/>
            </a:endParaRPr>
          </a:p>
        </p:txBody>
      </p:sp>
      <p:pic>
        <p:nvPicPr>
          <p:cNvPr id="4" name="Picture 3">
            <a:extLst>
              <a:ext uri="{FF2B5EF4-FFF2-40B4-BE49-F238E27FC236}">
                <a16:creationId xmlns:a16="http://schemas.microsoft.com/office/drawing/2014/main" id="{22E5A24A-2D6E-4738-B32A-CDF447CDE91D}"/>
              </a:ext>
            </a:extLst>
          </p:cNvPr>
          <p:cNvPicPr>
            <a:picLocks noChangeAspect="1"/>
          </p:cNvPicPr>
          <p:nvPr/>
        </p:nvPicPr>
        <p:blipFill>
          <a:blip r:embed="rId5"/>
          <a:stretch>
            <a:fillRect/>
          </a:stretch>
        </p:blipFill>
        <p:spPr>
          <a:xfrm>
            <a:off x="1476261" y="1296881"/>
            <a:ext cx="21431478" cy="11122237"/>
          </a:xfrm>
          <a:prstGeom prst="rect">
            <a:avLst/>
          </a:prstGeom>
        </p:spPr>
      </p:pic>
      <p:sp>
        <p:nvSpPr>
          <p:cNvPr id="11" name="TextBox 10">
            <a:extLst>
              <a:ext uri="{FF2B5EF4-FFF2-40B4-BE49-F238E27FC236}">
                <a16:creationId xmlns:a16="http://schemas.microsoft.com/office/drawing/2014/main" id="{EFDAF61C-3545-48D2-8A83-BCE9D85DF2C5}"/>
              </a:ext>
            </a:extLst>
          </p:cNvPr>
          <p:cNvSpPr txBox="1"/>
          <p:nvPr/>
        </p:nvSpPr>
        <p:spPr>
          <a:xfrm>
            <a:off x="2860010" y="233651"/>
            <a:ext cx="18663980" cy="902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200" b="0" i="0" u="none" strike="noStrike" cap="none" spc="0" normalizeH="0" baseline="0" dirty="0">
                <a:ln>
                  <a:noFill/>
                </a:ln>
                <a:solidFill>
                  <a:srgbClr val="000000"/>
                </a:solidFill>
                <a:effectLst/>
                <a:uFillTx/>
                <a:latin typeface="+mn-lt"/>
                <a:ea typeface="+mn-ea"/>
                <a:cs typeface="+mn-cs"/>
                <a:sym typeface="Helvetica Light"/>
              </a:rPr>
              <a:t>Support</a:t>
            </a:r>
          </a:p>
        </p:txBody>
      </p:sp>
    </p:spTree>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p:cNvSpPr>
          <p:nvPr>
            <p:ph type="title"/>
          </p:nvPr>
        </p:nvSpPr>
        <p:spPr>
          <a:prstGeom prst="rect">
            <a:avLst/>
          </a:prstGeom>
        </p:spPr>
        <p:txBody>
          <a:bodyPr/>
          <a:lstStyle/>
          <a:p>
            <a:r>
              <a:t>Exercise 5</a:t>
            </a: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p:nvPr>
        </p:nvSpPr>
        <p:spPr>
          <a:prstGeom prst="rect">
            <a:avLst/>
          </a:prstGeom>
        </p:spPr>
        <p:txBody>
          <a:bodyPr/>
          <a:lstStyle/>
          <a:p>
            <a:r>
              <a:t>Exercise 5</a:t>
            </a:r>
          </a:p>
        </p:txBody>
      </p:sp>
      <p:sp>
        <p:nvSpPr>
          <p:cNvPr id="414" name="Shape 414"/>
          <p:cNvSpPr>
            <a:spLocks noGrp="1"/>
          </p:cNvSpPr>
          <p:nvPr>
            <p:ph type="body" idx="1"/>
          </p:nvPr>
        </p:nvSpPr>
        <p:spPr>
          <a:prstGeom prst="rect">
            <a:avLst/>
          </a:prstGeom>
        </p:spPr>
        <p:txBody>
          <a:bodyPr/>
          <a:lstStyle/>
          <a:p>
            <a:r>
              <a:rPr dirty="0"/>
              <a:t>How many </a:t>
            </a:r>
            <a:r>
              <a:rPr b="1" dirty="0">
                <a:latin typeface="+mj-lt"/>
                <a:ea typeface="+mj-ea"/>
                <a:cs typeface="+mj-cs"/>
                <a:sym typeface="Helvetica"/>
              </a:rPr>
              <a:t>current</a:t>
            </a:r>
            <a:r>
              <a:rPr dirty="0"/>
              <a:t> allergies or intolerances does </a:t>
            </a:r>
            <a:r>
              <a:rPr lang="en-US" dirty="0"/>
              <a:t>Sandy Smart (id = </a:t>
            </a:r>
            <a:r>
              <a:rPr lang="en-US" b="0" i="0" dirty="0">
                <a:solidFill>
                  <a:srgbClr val="212121"/>
                </a:solidFill>
                <a:effectLst/>
              </a:rPr>
              <a:t>12742399</a:t>
            </a:r>
            <a:r>
              <a:rPr lang="en-US" dirty="0"/>
              <a:t>)</a:t>
            </a:r>
            <a:r>
              <a:rPr dirty="0"/>
              <a:t> have?</a:t>
            </a:r>
          </a:p>
          <a:p>
            <a:pPr lvl="1"/>
            <a:r>
              <a:rPr dirty="0"/>
              <a:t>Current: actual or possible existing allergies or intolerances </a:t>
            </a:r>
          </a:p>
          <a:p>
            <a:pPr lvl="1"/>
            <a:r>
              <a:rPr dirty="0"/>
              <a:t>Hint: What indicates “current” for this FHIR resource?</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title"/>
          </p:nvPr>
        </p:nvSpPr>
        <p:spPr>
          <a:prstGeom prst="rect">
            <a:avLst/>
          </a:prstGeom>
        </p:spPr>
        <p:txBody>
          <a:bodyPr/>
          <a:lstStyle/>
          <a:p>
            <a:r>
              <a:rPr dirty="0"/>
              <a:t>Exercise 5: Answer</a:t>
            </a:r>
          </a:p>
        </p:txBody>
      </p:sp>
      <p:sp>
        <p:nvSpPr>
          <p:cNvPr id="417" name="Shape 417"/>
          <p:cNvSpPr>
            <a:spLocks noGrp="1"/>
          </p:cNvSpPr>
          <p:nvPr>
            <p:ph type="body" idx="1"/>
          </p:nvPr>
        </p:nvSpPr>
        <p:spPr>
          <a:prstGeom prst="rect">
            <a:avLst/>
          </a:prstGeom>
        </p:spPr>
        <p:txBody>
          <a:bodyPr/>
          <a:lstStyle/>
          <a:p>
            <a:r>
              <a:rPr lang="en-US" dirty="0"/>
              <a:t>63</a:t>
            </a:r>
            <a:endParaRPr dirty="0"/>
          </a:p>
          <a:p>
            <a:pPr lvl="1"/>
            <a:r>
              <a:rPr dirty="0"/>
              <a:t>GET </a:t>
            </a:r>
            <a:r>
              <a:rPr lang="en-US" u="sng" dirty="0">
                <a:hlinkClick r:id="rId3"/>
              </a:rPr>
              <a:t>https://fhir-open.cerner.com/r4/ec2458f2-1e24-41c8-b71b-0e701af7583d/AllergyIntolerance?clinical-status=active&amp;patient=12742399&amp;_format=json</a:t>
            </a:r>
            <a:endParaRPr u="sng" dirty="0">
              <a:hlinkClick r:id="rId4"/>
            </a:endParaRP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p:nvPr/>
        </p:nvSpPr>
        <p:spPr>
          <a:xfrm>
            <a:off x="358005" y="12570296"/>
            <a:ext cx="138932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https://hl7.org/fhir/r4/valueset-allergyintolerance-clinical.html#expansion</a:t>
            </a:r>
            <a:endParaRPr u="sng" dirty="0">
              <a:hlinkClick r:id="rId2"/>
            </a:endParaRPr>
          </a:p>
        </p:txBody>
      </p:sp>
      <p:pic>
        <p:nvPicPr>
          <p:cNvPr id="3" name="Picture 2">
            <a:extLst>
              <a:ext uri="{FF2B5EF4-FFF2-40B4-BE49-F238E27FC236}">
                <a16:creationId xmlns:a16="http://schemas.microsoft.com/office/drawing/2014/main" id="{B490AD7B-4952-46E1-B830-8E1077EACE63}"/>
              </a:ext>
            </a:extLst>
          </p:cNvPr>
          <p:cNvPicPr>
            <a:picLocks noChangeAspect="1"/>
          </p:cNvPicPr>
          <p:nvPr/>
        </p:nvPicPr>
        <p:blipFill>
          <a:blip r:embed="rId4"/>
          <a:stretch>
            <a:fillRect/>
          </a:stretch>
        </p:blipFill>
        <p:spPr>
          <a:xfrm>
            <a:off x="323849" y="1976437"/>
            <a:ext cx="23736301" cy="7049884"/>
          </a:xfrm>
          <a:prstGeom prst="rect">
            <a:avLst/>
          </a:prstGeom>
        </p:spPr>
      </p:pic>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p:cNvSpPr>
          <p:nvPr>
            <p:ph type="title"/>
          </p:nvPr>
        </p:nvSpPr>
        <p:spPr>
          <a:prstGeom prst="rect">
            <a:avLst/>
          </a:prstGeom>
        </p:spPr>
        <p:txBody>
          <a:bodyPr/>
          <a:lstStyle/>
          <a:p>
            <a:r>
              <a:t>What if it wasn’t mapped/known?</a:t>
            </a:r>
          </a:p>
        </p:txBody>
      </p:sp>
      <p:sp>
        <p:nvSpPr>
          <p:cNvPr id="427" name="Shape 427"/>
          <p:cNvSpPr/>
          <p:nvPr/>
        </p:nvSpPr>
        <p:spPr>
          <a:xfrm>
            <a:off x="366997" y="12893512"/>
            <a:ext cx="9914574"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https://hl7.org/fhir/allergyintolerance.html#resource</a:t>
            </a:r>
            <a:endParaRPr u="sng" dirty="0">
              <a:hlinkClick r:id="rId3"/>
            </a:endParaRPr>
          </a:p>
        </p:txBody>
      </p:sp>
      <p:pic>
        <p:nvPicPr>
          <p:cNvPr id="5" name="Picture 4">
            <a:extLst>
              <a:ext uri="{FF2B5EF4-FFF2-40B4-BE49-F238E27FC236}">
                <a16:creationId xmlns:a16="http://schemas.microsoft.com/office/drawing/2014/main" id="{A1337DD0-8B7D-4A22-9FB3-CA89812D6103}"/>
              </a:ext>
            </a:extLst>
          </p:cNvPr>
          <p:cNvPicPr>
            <a:picLocks noChangeAspect="1"/>
          </p:cNvPicPr>
          <p:nvPr/>
        </p:nvPicPr>
        <p:blipFill>
          <a:blip r:embed="rId5"/>
          <a:stretch>
            <a:fillRect/>
          </a:stretch>
        </p:blipFill>
        <p:spPr>
          <a:xfrm>
            <a:off x="1323975" y="976312"/>
            <a:ext cx="21278086" cy="3557588"/>
          </a:xfrm>
          <a:prstGeom prst="rect">
            <a:avLst/>
          </a:prstGeom>
        </p:spPr>
      </p:pic>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p:cNvSpPr>
          <p:nvPr>
            <p:ph type="title"/>
          </p:nvPr>
        </p:nvSpPr>
        <p:spPr>
          <a:prstGeom prst="rect">
            <a:avLst/>
          </a:prstGeom>
        </p:spPr>
        <p:txBody>
          <a:bodyPr/>
          <a:lstStyle/>
          <a:p>
            <a:r>
              <a:t>Exercise 6</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435"/>
          <p:cNvSpPr>
            <a:spLocks noGrp="1"/>
          </p:cNvSpPr>
          <p:nvPr>
            <p:ph type="title"/>
          </p:nvPr>
        </p:nvSpPr>
        <p:spPr>
          <a:prstGeom prst="rect">
            <a:avLst/>
          </a:prstGeom>
        </p:spPr>
        <p:txBody>
          <a:bodyPr/>
          <a:lstStyle/>
          <a:p>
            <a:r>
              <a:t>Exercise 6</a:t>
            </a:r>
          </a:p>
        </p:txBody>
      </p:sp>
      <p:sp>
        <p:nvSpPr>
          <p:cNvPr id="436" name="Shape 436"/>
          <p:cNvSpPr>
            <a:spLocks noGrp="1"/>
          </p:cNvSpPr>
          <p:nvPr>
            <p:ph type="body" idx="1"/>
          </p:nvPr>
        </p:nvSpPr>
        <p:spPr>
          <a:prstGeom prst="rect">
            <a:avLst/>
          </a:prstGeom>
        </p:spPr>
        <p:txBody>
          <a:bodyPr/>
          <a:lstStyle/>
          <a:p>
            <a:r>
              <a:rPr dirty="0"/>
              <a:t>How many different </a:t>
            </a:r>
            <a:r>
              <a:rPr lang="en-US" dirty="0"/>
              <a:t>medication orders </a:t>
            </a:r>
            <a:r>
              <a:rPr dirty="0"/>
              <a:t>of </a:t>
            </a:r>
            <a:r>
              <a:rPr lang="en-US" i="1" dirty="0"/>
              <a:t>Sertraline </a:t>
            </a:r>
            <a:r>
              <a:rPr dirty="0"/>
              <a:t>does </a:t>
            </a:r>
            <a:r>
              <a:rPr lang="en-US" dirty="0"/>
              <a:t>Fredrick Smart (id = </a:t>
            </a:r>
            <a:r>
              <a:rPr lang="en-US" b="0" i="0" dirty="0">
                <a:solidFill>
                  <a:srgbClr val="212121"/>
                </a:solidFill>
                <a:effectLst/>
              </a:rPr>
              <a:t>12724070</a:t>
            </a:r>
            <a:r>
              <a:rPr lang="en-US" dirty="0"/>
              <a:t>)</a:t>
            </a:r>
            <a:r>
              <a:rPr dirty="0"/>
              <a:t> have?</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t>Exercise 6: Answer</a:t>
            </a:r>
          </a:p>
        </p:txBody>
      </p:sp>
      <p:sp>
        <p:nvSpPr>
          <p:cNvPr id="439" name="Shape 439"/>
          <p:cNvSpPr>
            <a:spLocks noGrp="1"/>
          </p:cNvSpPr>
          <p:nvPr>
            <p:ph type="body" idx="1"/>
          </p:nvPr>
        </p:nvSpPr>
        <p:spPr>
          <a:xfrm>
            <a:off x="1689100" y="3238500"/>
            <a:ext cx="21005800" cy="9220201"/>
          </a:xfrm>
          <a:prstGeom prst="rect">
            <a:avLst/>
          </a:prstGeom>
        </p:spPr>
        <p:txBody>
          <a:bodyPr>
            <a:normAutofit lnSpcReduction="10000"/>
          </a:bodyPr>
          <a:lstStyle/>
          <a:p>
            <a:r>
              <a:rPr dirty="0"/>
              <a:t>1</a:t>
            </a:r>
          </a:p>
          <a:p>
            <a:r>
              <a:rPr dirty="0"/>
              <a:t>GET </a:t>
            </a:r>
            <a:r>
              <a:rPr lang="en-US" u="sng" dirty="0">
                <a:hlinkClick r:id="rId2"/>
              </a:rPr>
              <a:t>https://fhir-open.cerner.com/r4/ec2458f2-1e24-41c8-b71b-0e701af7583d/MedicationRequest?patient=12724070&amp;status=active&amp;_format=json</a:t>
            </a:r>
            <a:endParaRPr lang="en-US" u="sng" dirty="0"/>
          </a:p>
          <a:p>
            <a:r>
              <a:rPr lang="en-US" dirty="0"/>
              <a:t>GET </a:t>
            </a:r>
            <a:r>
              <a:rPr lang="en-US" b="0" i="0" dirty="0">
                <a:solidFill>
                  <a:srgbClr val="212121"/>
                </a:solidFill>
                <a:effectLst/>
                <a:hlinkClick r:id="rId3"/>
              </a:rPr>
              <a:t>https://fhir-open.cerner.com/r4/ec2458f2-1e24-41c8-b71b-0e701af7583d/MedicationRequest?patient=12724070&amp;status=active&amp;-pageContext=T3BlblBsYXRmb3JtRmhpckNvbnRleHQ9dHJ1ZSZwYWdlQ29udGV4dD00ODM4MTE5NzdfNDgzODEyNjgxXzEyNzI0MDcwXzFfMSZjb25jZXB0PWNoYXJ0ZWQ%3D&amp;-pageDirection=NEXT&amp;_format=json</a:t>
            </a:r>
            <a:endParaRPr dirty="0">
              <a:hlinkClick r:id="rId4"/>
            </a:endParaRP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p:cNvSpPr>
          <p:nvPr>
            <p:ph type="title"/>
          </p:nvPr>
        </p:nvSpPr>
        <p:spPr>
          <a:prstGeom prst="rect">
            <a:avLst/>
          </a:prstGeom>
        </p:spPr>
        <p:txBody>
          <a:bodyPr/>
          <a:lstStyle/>
          <a:p>
            <a:r>
              <a:t>Paging</a:t>
            </a:r>
          </a:p>
        </p:txBody>
      </p:sp>
      <p:sp>
        <p:nvSpPr>
          <p:cNvPr id="442" name="Shape 442"/>
          <p:cNvSpPr>
            <a:spLocks noGrp="1"/>
          </p:cNvSpPr>
          <p:nvPr>
            <p:ph type="body" sz="half" idx="1"/>
          </p:nvPr>
        </p:nvSpPr>
        <p:spPr>
          <a:xfrm>
            <a:off x="1689100" y="8307938"/>
            <a:ext cx="21005800" cy="4775307"/>
          </a:xfrm>
          <a:prstGeom prst="rect">
            <a:avLst/>
          </a:prstGeom>
        </p:spPr>
        <p:txBody>
          <a:bodyPr>
            <a:normAutofit fontScale="92500" lnSpcReduction="10000"/>
          </a:bodyPr>
          <a:lstStyle/>
          <a:p>
            <a:pPr marL="622300" indent="-622300" defTabSz="808990">
              <a:spcBef>
                <a:spcPts val="5700"/>
              </a:spcBef>
              <a:defRPr sz="5096"/>
            </a:pPr>
            <a:r>
              <a:rPr dirty="0"/>
              <a:t>GET </a:t>
            </a:r>
            <a:r>
              <a:rPr lang="en-US" u="sng" dirty="0">
                <a:hlinkClick r:id="rId2"/>
              </a:rPr>
              <a:t>https://fhir-open.cerner.com/r4/ec2458f2-1e24-41c8-b71b-0e701af7583d/MedicationRequest?patient=12724070&amp;status=active&amp;-pageContext=T3BlblBsYXRmb3JtRmhpckNvbnRleHQ9dHJ1ZSZwYWdlQ29udGV4dD00ODM4MTE5NzdfNDgzODEyNjgxXzEyNzI0MDcwXzFfMSZjb25jZXB0PWNoYXJ0ZWQ%3D&amp;-pageDirection=NEXT&amp;_format=json</a:t>
            </a:r>
            <a:endParaRPr u="sng" dirty="0">
              <a:hlinkClick r:id="rId3"/>
            </a:endParaRPr>
          </a:p>
          <a:p>
            <a:pPr marL="1244600" lvl="1" indent="-622300" defTabSz="808990">
              <a:spcBef>
                <a:spcPts val="5700"/>
              </a:spcBef>
              <a:defRPr sz="5096"/>
            </a:pPr>
            <a:r>
              <a:rPr dirty="0"/>
              <a:t>Added _format parameter</a:t>
            </a:r>
          </a:p>
        </p:txBody>
      </p:sp>
      <p:pic>
        <p:nvPicPr>
          <p:cNvPr id="3" name="Picture 2">
            <a:extLst>
              <a:ext uri="{FF2B5EF4-FFF2-40B4-BE49-F238E27FC236}">
                <a16:creationId xmlns:a16="http://schemas.microsoft.com/office/drawing/2014/main" id="{6FFDF4A4-08E3-4DEB-BCBD-6D8C4996435F}"/>
              </a:ext>
            </a:extLst>
          </p:cNvPr>
          <p:cNvPicPr>
            <a:picLocks noChangeAspect="1"/>
          </p:cNvPicPr>
          <p:nvPr/>
        </p:nvPicPr>
        <p:blipFill>
          <a:blip r:embed="rId4"/>
          <a:stretch>
            <a:fillRect/>
          </a:stretch>
        </p:blipFill>
        <p:spPr>
          <a:xfrm>
            <a:off x="3168650" y="3238500"/>
            <a:ext cx="18046700" cy="5069438"/>
          </a:xfrm>
          <a:prstGeom prst="rect">
            <a:avLst/>
          </a:prstGeom>
        </p:spPr>
      </p:pic>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p:nvPr/>
        </p:nvSpPr>
        <p:spPr>
          <a:xfrm>
            <a:off x="165150" y="12747462"/>
            <a:ext cx="1006205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http://hl7.org/fhir/medicationadministration.html#bnr</a:t>
            </a:r>
            <a:endParaRPr u="sng" dirty="0">
              <a:hlinkClick r:id="rId2"/>
            </a:endParaRPr>
          </a:p>
        </p:txBody>
      </p:sp>
      <p:pic>
        <p:nvPicPr>
          <p:cNvPr id="3" name="Picture 2">
            <a:extLst>
              <a:ext uri="{FF2B5EF4-FFF2-40B4-BE49-F238E27FC236}">
                <a16:creationId xmlns:a16="http://schemas.microsoft.com/office/drawing/2014/main" id="{02A2BF4F-0814-4F2C-BBAD-24701A46274F}"/>
              </a:ext>
            </a:extLst>
          </p:cNvPr>
          <p:cNvPicPr>
            <a:picLocks noChangeAspect="1"/>
          </p:cNvPicPr>
          <p:nvPr/>
        </p:nvPicPr>
        <p:blipFill>
          <a:blip r:embed="rId4"/>
          <a:stretch>
            <a:fillRect/>
          </a:stretch>
        </p:blipFill>
        <p:spPr>
          <a:xfrm>
            <a:off x="489592" y="2400036"/>
            <a:ext cx="23404815" cy="6648713"/>
          </a:xfrm>
          <a:prstGeom prst="rect">
            <a:avLst/>
          </a:prstGeom>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22" name="Shape 222"/>
          <p:cNvSpPr/>
          <p:nvPr/>
        </p:nvSpPr>
        <p:spPr>
          <a:xfrm>
            <a:off x="5108047" y="6197599"/>
            <a:ext cx="14421906"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Specification Versioning</a:t>
            </a:r>
          </a:p>
        </p:txBody>
      </p:sp>
      <p:sp>
        <p:nvSpPr>
          <p:cNvPr id="223" name="Shape 223"/>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p:cNvSpPr>
          <p:nvPr>
            <p:ph type="title"/>
          </p:nvPr>
        </p:nvSpPr>
        <p:spPr>
          <a:prstGeom prst="rect">
            <a:avLst/>
          </a:prstGeom>
        </p:spPr>
        <p:txBody>
          <a:bodyPr/>
          <a:lstStyle/>
          <a:p>
            <a:r>
              <a:t>Exercise 7</a:t>
            </a:r>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rPr dirty="0"/>
              <a:t>Exercise 7</a:t>
            </a:r>
          </a:p>
        </p:txBody>
      </p:sp>
      <p:sp>
        <p:nvSpPr>
          <p:cNvPr id="454" name="Shape 454"/>
          <p:cNvSpPr>
            <a:spLocks noGrp="1"/>
          </p:cNvSpPr>
          <p:nvPr>
            <p:ph type="body" idx="1"/>
          </p:nvPr>
        </p:nvSpPr>
        <p:spPr>
          <a:prstGeom prst="rect">
            <a:avLst/>
          </a:prstGeom>
        </p:spPr>
        <p:txBody>
          <a:bodyPr/>
          <a:lstStyle/>
          <a:p>
            <a:r>
              <a:rPr dirty="0"/>
              <a:t>What is the name of the patient with </a:t>
            </a:r>
            <a:r>
              <a:rPr lang="en-US" dirty="0"/>
              <a:t>C</a:t>
            </a:r>
            <a:r>
              <a:rPr dirty="0"/>
              <a:t>MRN </a:t>
            </a:r>
            <a:r>
              <a:rPr lang="en-US" dirty="0"/>
              <a:t>171</a:t>
            </a:r>
          </a:p>
          <a:p>
            <a:r>
              <a:rPr dirty="0"/>
              <a:t>Hint: the system</a:t>
            </a:r>
            <a:r>
              <a:rPr lang="en-US" dirty="0"/>
              <a:t> </a:t>
            </a:r>
            <a:r>
              <a:rPr lang="en-US" dirty="0" err="1"/>
              <a:t>oid</a:t>
            </a:r>
            <a:r>
              <a:rPr dirty="0"/>
              <a:t> is </a:t>
            </a:r>
            <a:r>
              <a:rPr lang="en-US" b="0" i="0" dirty="0">
                <a:solidFill>
                  <a:srgbClr val="212121"/>
                </a:solidFill>
                <a:effectLst/>
              </a:rPr>
              <a:t>urn:oid:2.16.840.1.113883.3.787.0.0</a:t>
            </a:r>
            <a:endParaRPr dirty="0"/>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p:cNvSpPr>
          <p:nvPr>
            <p:ph type="title"/>
          </p:nvPr>
        </p:nvSpPr>
        <p:spPr>
          <a:prstGeom prst="rect">
            <a:avLst/>
          </a:prstGeom>
        </p:spPr>
        <p:txBody>
          <a:bodyPr/>
          <a:lstStyle/>
          <a:p>
            <a:r>
              <a:t>Exercise 7: Answer</a:t>
            </a:r>
          </a:p>
        </p:txBody>
      </p:sp>
      <p:sp>
        <p:nvSpPr>
          <p:cNvPr id="457" name="Shape 457"/>
          <p:cNvSpPr>
            <a:spLocks noGrp="1"/>
          </p:cNvSpPr>
          <p:nvPr>
            <p:ph type="body" idx="1"/>
          </p:nvPr>
        </p:nvSpPr>
        <p:spPr>
          <a:prstGeom prst="rect">
            <a:avLst/>
          </a:prstGeom>
        </p:spPr>
        <p:txBody>
          <a:bodyPr/>
          <a:lstStyle/>
          <a:p>
            <a:r>
              <a:rPr lang="en-US" dirty="0"/>
              <a:t>Smarts II, Nancys II</a:t>
            </a:r>
            <a:endParaRPr dirty="0"/>
          </a:p>
          <a:p>
            <a:r>
              <a:rPr dirty="0"/>
              <a:t>GET </a:t>
            </a:r>
            <a:r>
              <a:rPr lang="en-US" dirty="0">
                <a:hlinkClick r:id="rId2"/>
              </a:rPr>
              <a:t>https://fhir-open.cerner.com/r4/ec2458f2-1e24-41c8-b71b-0e701af7583d/Patient?identifier=urn:oid:2.16.840.1.113883.3.787.0.0|171&amp;_format=json</a:t>
            </a:r>
            <a:endParaRPr dirty="0"/>
          </a:p>
        </p:txBody>
      </p:sp>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C01AEE-CA19-0C5B-5E08-F4A998A613D2}"/>
              </a:ext>
            </a:extLst>
          </p:cNvPr>
          <p:cNvPicPr>
            <a:picLocks noChangeAspect="1"/>
          </p:cNvPicPr>
          <p:nvPr/>
        </p:nvPicPr>
        <p:blipFill>
          <a:blip r:embed="rId2"/>
          <a:stretch>
            <a:fillRect/>
          </a:stretch>
        </p:blipFill>
        <p:spPr>
          <a:xfrm>
            <a:off x="1181024" y="864111"/>
            <a:ext cx="13740767" cy="10486376"/>
          </a:xfrm>
          <a:prstGeom prst="rect">
            <a:avLst/>
          </a:prstGeom>
        </p:spPr>
      </p:pic>
      <p:pic>
        <p:nvPicPr>
          <p:cNvPr id="2" name="Picture 1">
            <a:extLst>
              <a:ext uri="{FF2B5EF4-FFF2-40B4-BE49-F238E27FC236}">
                <a16:creationId xmlns:a16="http://schemas.microsoft.com/office/drawing/2014/main" id="{3E72094B-7189-9D7D-1A6D-6C21899B86EE}"/>
              </a:ext>
            </a:extLst>
          </p:cNvPr>
          <p:cNvPicPr>
            <a:picLocks noChangeAspect="1"/>
          </p:cNvPicPr>
          <p:nvPr/>
        </p:nvPicPr>
        <p:blipFill>
          <a:blip r:embed="rId3"/>
          <a:stretch>
            <a:fillRect/>
          </a:stretch>
        </p:blipFill>
        <p:spPr>
          <a:xfrm>
            <a:off x="14921791" y="864111"/>
            <a:ext cx="9462209" cy="8191500"/>
          </a:xfrm>
          <a:prstGeom prst="rect">
            <a:avLst/>
          </a:prstGeom>
        </p:spPr>
      </p:pic>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61" name="Shape 461"/>
          <p:cNvSpPr/>
          <p:nvPr/>
        </p:nvSpPr>
        <p:spPr>
          <a:xfrm>
            <a:off x="8975780" y="6197599"/>
            <a:ext cx="668644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Extensions</a:t>
            </a:r>
          </a:p>
        </p:txBody>
      </p:sp>
      <p:sp>
        <p:nvSpPr>
          <p:cNvPr id="462" name="Shape 462"/>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asted-image.png"/>
          <p:cNvPicPr>
            <a:picLocks noChangeAspect="1"/>
          </p:cNvPicPr>
          <p:nvPr/>
        </p:nvPicPr>
        <p:blipFill>
          <a:blip r:embed="rId2"/>
          <a:stretch>
            <a:fillRect/>
          </a:stretch>
        </p:blipFill>
        <p:spPr>
          <a:xfrm>
            <a:off x="5454973" y="3489486"/>
            <a:ext cx="13474054" cy="6737028"/>
          </a:xfrm>
          <a:prstGeom prst="rect">
            <a:avLst/>
          </a:prstGeom>
          <a:ln w="12700">
            <a:miter lim="400000"/>
          </a:ln>
        </p:spPr>
      </p:pic>
      <p:sp>
        <p:nvSpPr>
          <p:cNvPr id="465" name="Shape 465"/>
          <p:cNvSpPr/>
          <p:nvPr/>
        </p:nvSpPr>
        <p:spPr>
          <a:xfrm>
            <a:off x="771505" y="12845573"/>
            <a:ext cx="679032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https://hl7.org/fhir/extensibility.html</a:t>
            </a:r>
            <a:endParaRPr u="sng" dirty="0">
              <a:hlinkClick r:id="rId3"/>
            </a:endParaRPr>
          </a:p>
        </p:txBody>
      </p:sp>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p:cNvSpPr>
          <p:nvPr>
            <p:ph type="title"/>
          </p:nvPr>
        </p:nvSpPr>
        <p:spPr>
          <a:prstGeom prst="rect">
            <a:avLst/>
          </a:prstGeom>
        </p:spPr>
        <p:txBody>
          <a:bodyPr/>
          <a:lstStyle/>
          <a:p>
            <a:r>
              <a:t>Extension “Rules”</a:t>
            </a:r>
          </a:p>
        </p:txBody>
      </p:sp>
      <p:sp>
        <p:nvSpPr>
          <p:cNvPr id="468" name="Shape 468"/>
          <p:cNvSpPr>
            <a:spLocks noGrp="1"/>
          </p:cNvSpPr>
          <p:nvPr>
            <p:ph type="body" idx="1"/>
          </p:nvPr>
        </p:nvSpPr>
        <p:spPr>
          <a:prstGeom prst="rect">
            <a:avLst/>
          </a:prstGeom>
        </p:spPr>
        <p:txBody>
          <a:bodyPr/>
          <a:lstStyle/>
          <a:p>
            <a:r>
              <a:t>They’re Expected</a:t>
            </a:r>
          </a:p>
          <a:p>
            <a:r>
              <a:t>They can nest</a:t>
            </a:r>
          </a:p>
          <a:p>
            <a:r>
              <a:t>Server/Client cannot reject because of extension</a:t>
            </a:r>
          </a:p>
          <a:p>
            <a:pPr lvl="1"/>
            <a:r>
              <a:t>Unless it’s a modifier</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6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6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6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4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 grpId="0" build="p" bldLvl="5" animBg="1" advAuto="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xfrm>
            <a:off x="635000" y="104033"/>
            <a:ext cx="23114000" cy="2006601"/>
          </a:xfrm>
          <a:prstGeom prst="rect">
            <a:avLst/>
          </a:prstGeom>
        </p:spPr>
        <p:txBody>
          <a:bodyPr/>
          <a:lstStyle/>
          <a:p>
            <a:r>
              <a:t>Examples</a:t>
            </a:r>
          </a:p>
        </p:txBody>
      </p:sp>
      <p:pic>
        <p:nvPicPr>
          <p:cNvPr id="471" name="pasted-image.png"/>
          <p:cNvPicPr>
            <a:picLocks noChangeAspect="1"/>
          </p:cNvPicPr>
          <p:nvPr/>
        </p:nvPicPr>
        <p:blipFill>
          <a:blip r:embed="rId2"/>
          <a:stretch>
            <a:fillRect/>
          </a:stretch>
        </p:blipFill>
        <p:spPr>
          <a:xfrm>
            <a:off x="3352800" y="2032000"/>
            <a:ext cx="17678400" cy="9652000"/>
          </a:xfrm>
          <a:prstGeom prst="rect">
            <a:avLst/>
          </a:prstGeom>
          <a:ln w="12700">
            <a:miter lim="400000"/>
          </a:ln>
        </p:spPr>
      </p:pic>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p:cNvSpPr>
          <p:nvPr>
            <p:ph type="title"/>
          </p:nvPr>
        </p:nvSpPr>
        <p:spPr>
          <a:xfrm>
            <a:off x="635000" y="250045"/>
            <a:ext cx="23114000" cy="2006601"/>
          </a:xfrm>
          <a:prstGeom prst="rect">
            <a:avLst/>
          </a:prstGeom>
        </p:spPr>
        <p:txBody>
          <a:bodyPr/>
          <a:lstStyle/>
          <a:p>
            <a:r>
              <a:t>Modifier Example</a:t>
            </a:r>
          </a:p>
        </p:txBody>
      </p:sp>
      <p:pic>
        <p:nvPicPr>
          <p:cNvPr id="474" name="pasted-image.png"/>
          <p:cNvPicPr>
            <a:picLocks noChangeAspect="1"/>
          </p:cNvPicPr>
          <p:nvPr/>
        </p:nvPicPr>
        <p:blipFill>
          <a:blip r:embed="rId3"/>
          <a:stretch>
            <a:fillRect/>
          </a:stretch>
        </p:blipFill>
        <p:spPr>
          <a:xfrm>
            <a:off x="3429000" y="2293224"/>
            <a:ext cx="17526000" cy="10541001"/>
          </a:xfrm>
          <a:prstGeom prst="rect">
            <a:avLst/>
          </a:prstGeom>
          <a:ln w="12700">
            <a:miter lim="400000"/>
          </a:ln>
        </p:spPr>
      </p:pic>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p:nvPr/>
        </p:nvSpPr>
        <p:spPr>
          <a:xfrm>
            <a:off x="634436" y="12961927"/>
            <a:ext cx="10363414"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https://hl7.org/fhir/R4/extension-patient-birthtime.html</a:t>
            </a:r>
            <a:endParaRPr u="sng" dirty="0">
              <a:hlinkClick r:id="rId3"/>
            </a:endParaRPr>
          </a:p>
        </p:txBody>
      </p:sp>
      <p:pic>
        <p:nvPicPr>
          <p:cNvPr id="3" name="Picture 2">
            <a:extLst>
              <a:ext uri="{FF2B5EF4-FFF2-40B4-BE49-F238E27FC236}">
                <a16:creationId xmlns:a16="http://schemas.microsoft.com/office/drawing/2014/main" id="{763DB2B0-8B44-4D06-8A77-07FDDBDD697A}"/>
              </a:ext>
            </a:extLst>
          </p:cNvPr>
          <p:cNvPicPr>
            <a:picLocks noChangeAspect="1"/>
          </p:cNvPicPr>
          <p:nvPr/>
        </p:nvPicPr>
        <p:blipFill>
          <a:blip r:embed="rId5"/>
          <a:stretch>
            <a:fillRect/>
          </a:stretch>
        </p:blipFill>
        <p:spPr>
          <a:xfrm>
            <a:off x="3310851" y="375609"/>
            <a:ext cx="17762297" cy="12032523"/>
          </a:xfrm>
          <a:prstGeom prst="rect">
            <a:avLst/>
          </a:prstGeom>
        </p:spPr>
      </p:pic>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358995" y="6068040"/>
            <a:ext cx="6174614" cy="157992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r>
              <a:rPr sz="4800" dirty="0"/>
              <a:t>Current: </a:t>
            </a:r>
            <a:r>
              <a:rPr lang="en-US" sz="4800" dirty="0"/>
              <a:t>R5 Sequence</a:t>
            </a:r>
            <a:endParaRPr sz="4800" dirty="0"/>
          </a:p>
          <a:p>
            <a:r>
              <a:rPr sz="4800" dirty="0"/>
              <a:t>AKA: </a:t>
            </a:r>
            <a:r>
              <a:rPr lang="en-US" sz="4800" dirty="0"/>
              <a:t>5.0.0</a:t>
            </a:r>
            <a:endParaRPr sz="4800" dirty="0"/>
          </a:p>
        </p:txBody>
      </p:sp>
      <p:sp>
        <p:nvSpPr>
          <p:cNvPr id="227" name="Shape 227"/>
          <p:cNvSpPr/>
          <p:nvPr/>
        </p:nvSpPr>
        <p:spPr>
          <a:xfrm>
            <a:off x="100621" y="12916355"/>
            <a:ext cx="6174614" cy="6350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u="sng" dirty="0">
                <a:hlinkClick r:id="rId2"/>
              </a:rPr>
              <a:t>http://hl7.org/fhir/directory.html</a:t>
            </a:r>
          </a:p>
        </p:txBody>
      </p:sp>
      <p:pic>
        <p:nvPicPr>
          <p:cNvPr id="3" name="Picture 2">
            <a:extLst>
              <a:ext uri="{FF2B5EF4-FFF2-40B4-BE49-F238E27FC236}">
                <a16:creationId xmlns:a16="http://schemas.microsoft.com/office/drawing/2014/main" id="{7A47CF4A-1382-795B-11E2-69ACEDC5D13A}"/>
              </a:ext>
            </a:extLst>
          </p:cNvPr>
          <p:cNvPicPr>
            <a:picLocks noChangeAspect="1"/>
          </p:cNvPicPr>
          <p:nvPr/>
        </p:nvPicPr>
        <p:blipFill>
          <a:blip r:embed="rId3"/>
          <a:stretch>
            <a:fillRect/>
          </a:stretch>
        </p:blipFill>
        <p:spPr>
          <a:xfrm>
            <a:off x="10193258" y="400527"/>
            <a:ext cx="13831747" cy="12914946"/>
          </a:xfrm>
          <a:prstGeom prst="rect">
            <a:avLst/>
          </a:prstGeom>
        </p:spPr>
      </p:pic>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83" name="Shape 483"/>
          <p:cNvSpPr/>
          <p:nvPr/>
        </p:nvSpPr>
        <p:spPr>
          <a:xfrm>
            <a:off x="8291859" y="6197599"/>
            <a:ext cx="805428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Conformance</a:t>
            </a:r>
          </a:p>
        </p:txBody>
      </p:sp>
      <p:sp>
        <p:nvSpPr>
          <p:cNvPr id="484" name="Shape 48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title"/>
          </p:nvPr>
        </p:nvSpPr>
        <p:spPr>
          <a:prstGeom prst="rect">
            <a:avLst/>
          </a:prstGeom>
        </p:spPr>
        <p:txBody>
          <a:bodyPr/>
          <a:lstStyle/>
          <a:p>
            <a:r>
              <a:t>Conformance Resource</a:t>
            </a:r>
          </a:p>
        </p:txBody>
      </p:sp>
      <p:sp>
        <p:nvSpPr>
          <p:cNvPr id="487" name="Shape 487"/>
          <p:cNvSpPr>
            <a:spLocks noGrp="1"/>
          </p:cNvSpPr>
          <p:nvPr>
            <p:ph type="body" idx="1"/>
          </p:nvPr>
        </p:nvSpPr>
        <p:spPr>
          <a:prstGeom prst="rect">
            <a:avLst/>
          </a:prstGeom>
        </p:spPr>
        <p:txBody>
          <a:bodyPr/>
          <a:lstStyle/>
          <a:p>
            <a:r>
              <a:rPr dirty="0"/>
              <a:t>Weird: located at </a:t>
            </a:r>
            <a:r>
              <a:rPr strike="sngStrike" dirty="0"/>
              <a:t>[base]/Conformance</a:t>
            </a:r>
            <a:r>
              <a:rPr dirty="0"/>
              <a:t> [base]/metadata</a:t>
            </a:r>
          </a:p>
          <a:p>
            <a:r>
              <a:rPr dirty="0"/>
              <a:t>Describes the Server</a:t>
            </a:r>
          </a:p>
          <a:p>
            <a:r>
              <a:rPr dirty="0"/>
              <a:t>Step towards auto-config</a:t>
            </a:r>
          </a:p>
        </p:txBody>
      </p:sp>
      <p:sp>
        <p:nvSpPr>
          <p:cNvPr id="488" name="Shape 488"/>
          <p:cNvSpPr/>
          <p:nvPr/>
        </p:nvSpPr>
        <p:spPr>
          <a:xfrm>
            <a:off x="417224" y="12864585"/>
            <a:ext cx="7974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http://hl7.org/fhir/conformance-rules.html</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8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8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8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0" build="p" bldLvl="5" animBg="1" advAuto="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title"/>
          </p:nvPr>
        </p:nvSpPr>
        <p:spPr>
          <a:prstGeom prst="rect">
            <a:avLst/>
          </a:prstGeom>
        </p:spPr>
        <p:txBody>
          <a:bodyPr/>
          <a:lstStyle/>
          <a:p>
            <a:r>
              <a:t>What?</a:t>
            </a:r>
          </a:p>
        </p:txBody>
      </p:sp>
      <p:sp>
        <p:nvSpPr>
          <p:cNvPr id="493" name="Shape 493"/>
          <p:cNvSpPr>
            <a:spLocks noGrp="1"/>
          </p:cNvSpPr>
          <p:nvPr>
            <p:ph type="body" sz="half" idx="1"/>
          </p:nvPr>
        </p:nvSpPr>
        <p:spPr>
          <a:prstGeom prst="rect">
            <a:avLst/>
          </a:prstGeom>
        </p:spPr>
        <p:txBody>
          <a:bodyPr/>
          <a:lstStyle/>
          <a:p>
            <a:r>
              <a:t>Which operations?</a:t>
            </a:r>
          </a:p>
          <a:p>
            <a:r>
              <a:t>Which parameters?</a:t>
            </a:r>
          </a:p>
          <a:p>
            <a:r>
              <a:t>Which formats?</a:t>
            </a:r>
          </a:p>
          <a:p>
            <a:r>
              <a:t>Profiles…</a:t>
            </a:r>
          </a:p>
        </p:txBody>
      </p:sp>
      <p:pic>
        <p:nvPicPr>
          <p:cNvPr id="494" name="pasted-image.png"/>
          <p:cNvPicPr>
            <a:picLocks noChangeAspect="1"/>
          </p:cNvPicPr>
          <p:nvPr/>
        </p:nvPicPr>
        <p:blipFill>
          <a:blip r:embed="rId3"/>
          <a:stretch>
            <a:fillRect/>
          </a:stretch>
        </p:blipFill>
        <p:spPr>
          <a:xfrm>
            <a:off x="15411411" y="5187683"/>
            <a:ext cx="2782593" cy="2782594"/>
          </a:xfrm>
          <a:prstGeom prst="rect">
            <a:avLst/>
          </a:prstGeom>
          <a:ln w="12700">
            <a:miter lim="400000"/>
          </a:ln>
        </p:spPr>
      </p:pic>
      <p:pic>
        <p:nvPicPr>
          <p:cNvPr id="495" name="pasted-image.png"/>
          <p:cNvPicPr>
            <a:picLocks noChangeAspect="1"/>
          </p:cNvPicPr>
          <p:nvPr/>
        </p:nvPicPr>
        <p:blipFill>
          <a:blip r:embed="rId3"/>
          <a:stretch>
            <a:fillRect/>
          </a:stretch>
        </p:blipFill>
        <p:spPr>
          <a:xfrm>
            <a:off x="17844944" y="8714633"/>
            <a:ext cx="2453982" cy="2453981"/>
          </a:xfrm>
          <a:prstGeom prst="rect">
            <a:avLst/>
          </a:prstGeom>
          <a:ln w="12700">
            <a:miter lim="400000"/>
          </a:ln>
        </p:spPr>
      </p:pic>
      <p:pic>
        <p:nvPicPr>
          <p:cNvPr id="496" name="pasted-image.png"/>
          <p:cNvPicPr>
            <a:picLocks noChangeAspect="1"/>
          </p:cNvPicPr>
          <p:nvPr/>
        </p:nvPicPr>
        <p:blipFill>
          <a:blip r:embed="rId3"/>
          <a:stretch>
            <a:fillRect/>
          </a:stretch>
        </p:blipFill>
        <p:spPr>
          <a:xfrm>
            <a:off x="16706507" y="4266591"/>
            <a:ext cx="1981201" cy="1981201"/>
          </a:xfrm>
          <a:prstGeom prst="rect">
            <a:avLst/>
          </a:prstGeom>
          <a:ln w="12700">
            <a:miter lim="400000"/>
          </a:ln>
        </p:spPr>
      </p:pic>
      <p:pic>
        <p:nvPicPr>
          <p:cNvPr id="497" name="pasted-image.png"/>
          <p:cNvPicPr>
            <a:picLocks noChangeAspect="1"/>
          </p:cNvPicPr>
          <p:nvPr/>
        </p:nvPicPr>
        <p:blipFill>
          <a:blip r:embed="rId3"/>
          <a:stretch>
            <a:fillRect/>
          </a:stretch>
        </p:blipFill>
        <p:spPr>
          <a:xfrm>
            <a:off x="16711831" y="5897177"/>
            <a:ext cx="3890146" cy="3890146"/>
          </a:xfrm>
          <a:prstGeom prst="rect">
            <a:avLst/>
          </a:prstGeom>
          <a:ln w="12700">
            <a:miter lim="400000"/>
          </a:ln>
        </p:spPr>
      </p:pic>
      <p:pic>
        <p:nvPicPr>
          <p:cNvPr id="498" name="pasted-image.png"/>
          <p:cNvPicPr>
            <a:picLocks noChangeAspect="1"/>
          </p:cNvPicPr>
          <p:nvPr/>
        </p:nvPicPr>
        <p:blipFill>
          <a:blip r:embed="rId3"/>
          <a:stretch>
            <a:fillRect/>
          </a:stretch>
        </p:blipFill>
        <p:spPr>
          <a:xfrm>
            <a:off x="16655707" y="9236322"/>
            <a:ext cx="1981201" cy="1981201"/>
          </a:xfrm>
          <a:prstGeom prst="rect">
            <a:avLst/>
          </a:prstGeom>
          <a:ln w="12700">
            <a:miter lim="400000"/>
          </a:ln>
        </p:spPr>
      </p:pic>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Shape 502"/>
          <p:cNvSpPr>
            <a:spLocks noGrp="1"/>
          </p:cNvSpPr>
          <p:nvPr>
            <p:ph type="title"/>
          </p:nvPr>
        </p:nvSpPr>
        <p:spPr>
          <a:prstGeom prst="rect">
            <a:avLst/>
          </a:prstGeom>
        </p:spPr>
        <p:txBody>
          <a:bodyPr/>
          <a:lstStyle/>
          <a:p>
            <a:r>
              <a:t>Exercise 8</a:t>
            </a:r>
          </a:p>
        </p:txBody>
      </p:sp>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p:nvPr>
        </p:nvSpPr>
        <p:spPr>
          <a:prstGeom prst="rect">
            <a:avLst/>
          </a:prstGeom>
        </p:spPr>
        <p:txBody>
          <a:bodyPr/>
          <a:lstStyle/>
          <a:p>
            <a:r>
              <a:t>Exercise 8</a:t>
            </a:r>
          </a:p>
        </p:txBody>
      </p:sp>
      <p:sp>
        <p:nvSpPr>
          <p:cNvPr id="505" name="Shape 505"/>
          <p:cNvSpPr>
            <a:spLocks noGrp="1"/>
          </p:cNvSpPr>
          <p:nvPr>
            <p:ph type="body" idx="1"/>
          </p:nvPr>
        </p:nvSpPr>
        <p:spPr>
          <a:prstGeom prst="rect">
            <a:avLst/>
          </a:prstGeom>
        </p:spPr>
        <p:txBody>
          <a:bodyPr/>
          <a:lstStyle/>
          <a:p>
            <a:r>
              <a:rPr dirty="0"/>
              <a:t>Which extensions are supported by the Millennium </a:t>
            </a:r>
            <a:r>
              <a:rPr lang="en-US" dirty="0"/>
              <a:t>R4 </a:t>
            </a:r>
            <a:r>
              <a:rPr dirty="0"/>
              <a:t>Patient resource?</a:t>
            </a: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p:cNvSpPr>
          <p:nvPr>
            <p:ph type="title"/>
          </p:nvPr>
        </p:nvSpPr>
        <p:spPr>
          <a:prstGeom prst="rect">
            <a:avLst/>
          </a:prstGeom>
        </p:spPr>
        <p:txBody>
          <a:bodyPr/>
          <a:lstStyle/>
          <a:p>
            <a:r>
              <a:rPr dirty="0"/>
              <a:t>Exercise 8: Answer</a:t>
            </a:r>
          </a:p>
        </p:txBody>
      </p:sp>
      <p:sp>
        <p:nvSpPr>
          <p:cNvPr id="509" name="Shape 509"/>
          <p:cNvSpPr/>
          <p:nvPr/>
        </p:nvSpPr>
        <p:spPr>
          <a:xfrm>
            <a:off x="617401" y="12442899"/>
            <a:ext cx="16970993"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https://docs.oracle.com/en/industries/health/millennium-platform-apis/mfrap/patient.html</a:t>
            </a:r>
            <a:endParaRPr u="sng" dirty="0">
              <a:hlinkClick r:id="rId3"/>
            </a:endParaRPr>
          </a:p>
        </p:txBody>
      </p:sp>
      <p:pic>
        <p:nvPicPr>
          <p:cNvPr id="3" name="Picture 2">
            <a:extLst>
              <a:ext uri="{FF2B5EF4-FFF2-40B4-BE49-F238E27FC236}">
                <a16:creationId xmlns:a16="http://schemas.microsoft.com/office/drawing/2014/main" id="{11CA9C50-0A77-AFCB-FB13-6B91CBD8FE16}"/>
              </a:ext>
            </a:extLst>
          </p:cNvPr>
          <p:cNvPicPr>
            <a:picLocks noChangeAspect="1"/>
          </p:cNvPicPr>
          <p:nvPr/>
        </p:nvPicPr>
        <p:blipFill>
          <a:blip r:embed="rId5"/>
          <a:stretch>
            <a:fillRect/>
          </a:stretch>
        </p:blipFill>
        <p:spPr>
          <a:xfrm>
            <a:off x="3227724" y="3238500"/>
            <a:ext cx="17928552" cy="8916644"/>
          </a:xfrm>
          <a:prstGeom prst="rect">
            <a:avLst/>
          </a:prstGeom>
        </p:spPr>
      </p:pic>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t>Exercise 9</a:t>
            </a: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p>
            <a:r>
              <a:t>Exercise 9</a:t>
            </a:r>
          </a:p>
        </p:txBody>
      </p:sp>
      <p:sp>
        <p:nvSpPr>
          <p:cNvPr id="514" name="Shape 514"/>
          <p:cNvSpPr>
            <a:spLocks noGrp="1"/>
          </p:cNvSpPr>
          <p:nvPr>
            <p:ph type="body" idx="1"/>
          </p:nvPr>
        </p:nvSpPr>
        <p:spPr>
          <a:prstGeom prst="rect">
            <a:avLst/>
          </a:prstGeom>
        </p:spPr>
        <p:txBody>
          <a:bodyPr/>
          <a:lstStyle/>
          <a:p>
            <a:r>
              <a:rPr dirty="0"/>
              <a:t>According to the Conformance statement, does this FHIR server support OAuth? </a:t>
            </a:r>
            <a:r>
              <a:rPr lang="en-US" dirty="0">
                <a:hlinkClick r:id="rId3"/>
              </a:rPr>
              <a:t>https://fhir-open.cerner.com/r4/ec2458f2-1e24-41c8-b71b-0e701af7583d/</a:t>
            </a:r>
            <a:endParaRPr dirty="0"/>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Shape 518"/>
          <p:cNvSpPr>
            <a:spLocks noGrp="1"/>
          </p:cNvSpPr>
          <p:nvPr>
            <p:ph type="title"/>
          </p:nvPr>
        </p:nvSpPr>
        <p:spPr>
          <a:prstGeom prst="rect">
            <a:avLst/>
          </a:prstGeom>
        </p:spPr>
        <p:txBody>
          <a:bodyPr/>
          <a:lstStyle/>
          <a:p>
            <a:r>
              <a:t>Exercise 9: Answer</a:t>
            </a:r>
          </a:p>
        </p:txBody>
      </p:sp>
      <p:sp>
        <p:nvSpPr>
          <p:cNvPr id="519" name="Shape 519"/>
          <p:cNvSpPr>
            <a:spLocks noGrp="1"/>
          </p:cNvSpPr>
          <p:nvPr>
            <p:ph type="body" sz="half" idx="1"/>
          </p:nvPr>
        </p:nvSpPr>
        <p:spPr>
          <a:xfrm>
            <a:off x="1689100" y="3238500"/>
            <a:ext cx="12493797" cy="9207500"/>
          </a:xfrm>
          <a:prstGeom prst="rect">
            <a:avLst/>
          </a:prstGeom>
        </p:spPr>
        <p:txBody>
          <a:bodyPr/>
          <a:lstStyle/>
          <a:p>
            <a:r>
              <a:rPr dirty="0"/>
              <a:t>Answer: No (it’s our open endpoint)</a:t>
            </a:r>
          </a:p>
          <a:p>
            <a:r>
              <a:rPr dirty="0"/>
              <a:t>GET </a:t>
            </a:r>
            <a:r>
              <a:rPr lang="en-US" u="sng" dirty="0">
                <a:hlinkClick r:id="rId2"/>
              </a:rPr>
              <a:t>https://fhir-open.cerner.com/r4/ec2458f2-1e24-41c8-b71b-0e701af7583d/metadata?_format=json</a:t>
            </a:r>
            <a:endParaRPr u="sng" dirty="0">
              <a:hlinkClick r:id="rId3"/>
            </a:endParaRPr>
          </a:p>
        </p:txBody>
      </p:sp>
      <p:pic>
        <p:nvPicPr>
          <p:cNvPr id="3" name="Picture 2">
            <a:extLst>
              <a:ext uri="{FF2B5EF4-FFF2-40B4-BE49-F238E27FC236}">
                <a16:creationId xmlns:a16="http://schemas.microsoft.com/office/drawing/2014/main" id="{ED770F73-BDFF-42CD-BF00-76C3BAA6751C}"/>
              </a:ext>
            </a:extLst>
          </p:cNvPr>
          <p:cNvPicPr>
            <a:picLocks noChangeAspect="1"/>
          </p:cNvPicPr>
          <p:nvPr/>
        </p:nvPicPr>
        <p:blipFill>
          <a:blip r:embed="rId4"/>
          <a:stretch>
            <a:fillRect/>
          </a:stretch>
        </p:blipFill>
        <p:spPr>
          <a:xfrm>
            <a:off x="14182897" y="5325268"/>
            <a:ext cx="9949312" cy="5033963"/>
          </a:xfrm>
          <a:prstGeom prst="rect">
            <a:avLst/>
          </a:prstGeom>
        </p:spPr>
      </p:pic>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p:nvPr/>
        </p:nvSpPr>
        <p:spPr>
          <a:xfrm>
            <a:off x="549677" y="12671420"/>
            <a:ext cx="7974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http://hl7.org/fhir/conformance-rules.html</a:t>
            </a:r>
            <a:endParaRPr u="sng" dirty="0">
              <a:hlinkClick r:id="rId2"/>
            </a:endParaRPr>
          </a:p>
        </p:txBody>
      </p:sp>
      <p:sp>
        <p:nvSpPr>
          <p:cNvPr id="9" name="TextBox 8">
            <a:extLst>
              <a:ext uri="{FF2B5EF4-FFF2-40B4-BE49-F238E27FC236}">
                <a16:creationId xmlns:a16="http://schemas.microsoft.com/office/drawing/2014/main" id="{A57890BC-2DF8-44F0-9F72-6EEC59219551}"/>
              </a:ext>
            </a:extLst>
          </p:cNvPr>
          <p:cNvSpPr txBox="1"/>
          <p:nvPr/>
        </p:nvSpPr>
        <p:spPr>
          <a:xfrm>
            <a:off x="1323975" y="10382250"/>
            <a:ext cx="2173605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lgn="l">
              <a:buFont typeface="Arial" panose="020B0604020202020204" pitchFamily="34" charset="0"/>
              <a:buChar char="•"/>
            </a:pPr>
            <a:r>
              <a:rPr lang="en-US" dirty="0">
                <a:solidFill>
                  <a:srgbClr val="212121"/>
                </a:solidFill>
              </a:rPr>
              <a:t>GET </a:t>
            </a:r>
            <a:r>
              <a:rPr lang="en-US" b="0" i="0" dirty="0">
                <a:solidFill>
                  <a:srgbClr val="212121"/>
                </a:solidFill>
                <a:effectLst/>
                <a:hlinkClick r:id="rId4"/>
              </a:rPr>
              <a:t>https://fhir-ehr-code.cerner.com/r4/ec2458f2-1e24-41c8-b71b-0e701af7583d/metadata?_format=json</a:t>
            </a:r>
            <a:endParaRPr lang="en-US" b="0" i="0" dirty="0">
              <a:solidFill>
                <a:srgbClr val="212121"/>
              </a:solidFill>
              <a:effectLst/>
            </a:endParaRPr>
          </a:p>
        </p:txBody>
      </p:sp>
      <p:pic>
        <p:nvPicPr>
          <p:cNvPr id="4" name="Picture 3">
            <a:extLst>
              <a:ext uri="{FF2B5EF4-FFF2-40B4-BE49-F238E27FC236}">
                <a16:creationId xmlns:a16="http://schemas.microsoft.com/office/drawing/2014/main" id="{4CF9B21F-7873-02C4-EDF1-287C32FD9658}"/>
              </a:ext>
            </a:extLst>
          </p:cNvPr>
          <p:cNvPicPr>
            <a:picLocks noChangeAspect="1"/>
          </p:cNvPicPr>
          <p:nvPr/>
        </p:nvPicPr>
        <p:blipFill>
          <a:blip r:embed="rId5"/>
          <a:stretch>
            <a:fillRect/>
          </a:stretch>
        </p:blipFill>
        <p:spPr>
          <a:xfrm>
            <a:off x="4512402" y="1702534"/>
            <a:ext cx="15359195" cy="5231286"/>
          </a:xfrm>
          <a:prstGeom prst="rect">
            <a:avLst/>
          </a:prstGeom>
        </p:spPr>
      </p:pic>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p:nvPr/>
        </p:nvSpPr>
        <p:spPr>
          <a:xfrm>
            <a:off x="327170" y="12731028"/>
            <a:ext cx="154481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https://docs.oracle.com/en/industries/health/millennium-platform-apis/index.html</a:t>
            </a:r>
            <a:endParaRPr u="sng" dirty="0">
              <a:hlinkClick r:id="rId2"/>
            </a:endParaRPr>
          </a:p>
        </p:txBody>
      </p:sp>
      <p:pic>
        <p:nvPicPr>
          <p:cNvPr id="4" name="Picture 3">
            <a:extLst>
              <a:ext uri="{FF2B5EF4-FFF2-40B4-BE49-F238E27FC236}">
                <a16:creationId xmlns:a16="http://schemas.microsoft.com/office/drawing/2014/main" id="{1CFDE3EF-00E2-C95F-5CC9-A9A3C51B577A}"/>
              </a:ext>
            </a:extLst>
          </p:cNvPr>
          <p:cNvPicPr>
            <a:picLocks noChangeAspect="1"/>
          </p:cNvPicPr>
          <p:nvPr/>
        </p:nvPicPr>
        <p:blipFill>
          <a:blip r:embed="rId4"/>
          <a:stretch>
            <a:fillRect/>
          </a:stretch>
        </p:blipFill>
        <p:spPr>
          <a:xfrm>
            <a:off x="3208671" y="1058517"/>
            <a:ext cx="17966657" cy="9335803"/>
          </a:xfrm>
          <a:prstGeom prst="rect">
            <a:avLst/>
          </a:prstGeom>
        </p:spPr>
      </p:pic>
      <p:sp>
        <p:nvSpPr>
          <p:cNvPr id="212" name="Shape 212"/>
          <p:cNvSpPr/>
          <p:nvPr/>
        </p:nvSpPr>
        <p:spPr>
          <a:xfrm>
            <a:off x="13157484" y="5040444"/>
            <a:ext cx="10736915"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Latest Millennium Production: </a:t>
            </a:r>
            <a:r>
              <a:rPr lang="en-US" dirty="0"/>
              <a:t>R4/4.0.1</a:t>
            </a:r>
            <a:endParaRPr dirty="0"/>
          </a:p>
        </p:txBody>
      </p:sp>
      <p:sp>
        <p:nvSpPr>
          <p:cNvPr id="5" name="Rectangle 4">
            <a:extLst>
              <a:ext uri="{FF2B5EF4-FFF2-40B4-BE49-F238E27FC236}">
                <a16:creationId xmlns:a16="http://schemas.microsoft.com/office/drawing/2014/main" id="{0E75035D-15A1-CBF1-5FF5-795D42927EE9}"/>
              </a:ext>
            </a:extLst>
          </p:cNvPr>
          <p:cNvSpPr/>
          <p:nvPr/>
        </p:nvSpPr>
        <p:spPr>
          <a:xfrm>
            <a:off x="8388626" y="3321680"/>
            <a:ext cx="12786702" cy="1210563"/>
          </a:xfrm>
          <a:prstGeom prst="rect">
            <a:avLst/>
          </a:prstGeom>
          <a:noFill/>
          <a:ln w="57150" cap="flat">
            <a:solidFill>
              <a:schemeClr val="accent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29" name="Shape 529"/>
          <p:cNvSpPr/>
          <p:nvPr/>
        </p:nvSpPr>
        <p:spPr>
          <a:xfrm>
            <a:off x="10002564" y="6197599"/>
            <a:ext cx="463287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Profiles</a:t>
            </a:r>
          </a:p>
        </p:txBody>
      </p:sp>
      <p:sp>
        <p:nvSpPr>
          <p:cNvPr id="530" name="Shape 53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p:cNvSpPr>
          <p:nvPr>
            <p:ph type="title"/>
          </p:nvPr>
        </p:nvSpPr>
        <p:spPr>
          <a:prstGeom prst="rect">
            <a:avLst/>
          </a:prstGeom>
        </p:spPr>
        <p:txBody>
          <a:bodyPr/>
          <a:lstStyle/>
          <a:p>
            <a:r>
              <a:t>What</a:t>
            </a:r>
          </a:p>
        </p:txBody>
      </p:sp>
      <p:sp>
        <p:nvSpPr>
          <p:cNvPr id="533" name="Shape 533"/>
          <p:cNvSpPr/>
          <p:nvPr/>
        </p:nvSpPr>
        <p:spPr>
          <a:xfrm>
            <a:off x="727873" y="12864585"/>
            <a:ext cx="608820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https://hl7.org/fhir/profiling.html</a:t>
            </a:r>
            <a:endParaRPr u="sng" dirty="0">
              <a:hlinkClick r:id="rId3"/>
            </a:endParaRPr>
          </a:p>
        </p:txBody>
      </p:sp>
      <p:pic>
        <p:nvPicPr>
          <p:cNvPr id="3" name="Picture 2">
            <a:extLst>
              <a:ext uri="{FF2B5EF4-FFF2-40B4-BE49-F238E27FC236}">
                <a16:creationId xmlns:a16="http://schemas.microsoft.com/office/drawing/2014/main" id="{7A18D3AF-02EE-4463-A239-503758CCE27B}"/>
              </a:ext>
            </a:extLst>
          </p:cNvPr>
          <p:cNvPicPr>
            <a:picLocks noChangeAspect="1"/>
          </p:cNvPicPr>
          <p:nvPr/>
        </p:nvPicPr>
        <p:blipFill>
          <a:blip r:embed="rId5"/>
          <a:stretch>
            <a:fillRect/>
          </a:stretch>
        </p:blipFill>
        <p:spPr>
          <a:xfrm>
            <a:off x="1282062" y="3981209"/>
            <a:ext cx="21819876" cy="5715481"/>
          </a:xfrm>
          <a:prstGeom prst="rect">
            <a:avLst/>
          </a:prstGeom>
        </p:spPr>
      </p:pic>
    </p:spTree>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p:cNvSpPr>
          <p:nvPr>
            <p:ph type="title"/>
          </p:nvPr>
        </p:nvSpPr>
        <p:spPr>
          <a:prstGeom prst="rect">
            <a:avLst/>
          </a:prstGeom>
        </p:spPr>
        <p:txBody>
          <a:bodyPr/>
          <a:lstStyle/>
          <a:p>
            <a:r>
              <a:t>Rules</a:t>
            </a:r>
          </a:p>
        </p:txBody>
      </p:sp>
      <p:sp>
        <p:nvSpPr>
          <p:cNvPr id="539" name="Shape 539"/>
          <p:cNvSpPr>
            <a:spLocks noGrp="1"/>
          </p:cNvSpPr>
          <p:nvPr>
            <p:ph type="body" idx="1"/>
          </p:nvPr>
        </p:nvSpPr>
        <p:spPr>
          <a:prstGeom prst="rect">
            <a:avLst/>
          </a:prstGeom>
        </p:spPr>
        <p:txBody>
          <a:bodyPr/>
          <a:lstStyle/>
          <a:p>
            <a:pPr marL="495300" indent="-495300" defTabSz="643889">
              <a:spcBef>
                <a:spcPts val="4600"/>
              </a:spcBef>
              <a:defRPr sz="4055"/>
            </a:pPr>
            <a:r>
              <a:t>Detailed contract</a:t>
            </a:r>
          </a:p>
          <a:p>
            <a:pPr marL="495300" indent="-495300" defTabSz="643889">
              <a:spcBef>
                <a:spcPts val="4600"/>
              </a:spcBef>
              <a:defRPr sz="4055"/>
            </a:pPr>
            <a:r>
              <a:t>Parameters, operations, api calls</a:t>
            </a:r>
          </a:p>
          <a:p>
            <a:pPr marL="495300" indent="-495300" defTabSz="643889">
              <a:spcBef>
                <a:spcPts val="4600"/>
              </a:spcBef>
              <a:defRPr sz="4055"/>
            </a:pPr>
            <a:r>
              <a:t>Fields, cardinality</a:t>
            </a:r>
          </a:p>
          <a:p>
            <a:pPr marL="495300" indent="-495300" defTabSz="643889">
              <a:spcBef>
                <a:spcPts val="4600"/>
              </a:spcBef>
              <a:defRPr sz="4055"/>
            </a:pPr>
            <a:r>
              <a:t>Terminology binding, extensions</a:t>
            </a:r>
          </a:p>
          <a:p>
            <a:pPr marL="495300" indent="-495300" defTabSz="643889">
              <a:spcBef>
                <a:spcPts val="4600"/>
              </a:spcBef>
              <a:defRPr sz="4055"/>
            </a:pPr>
            <a:r>
              <a:t>Must be compatible with core</a:t>
            </a:r>
          </a:p>
          <a:p>
            <a:pPr marL="990600" lvl="1" indent="-495300" defTabSz="643889">
              <a:spcBef>
                <a:spcPts val="4600"/>
              </a:spcBef>
              <a:defRPr sz="4055"/>
            </a:pPr>
            <a:r>
              <a:t>Can’t change required binding</a:t>
            </a:r>
          </a:p>
          <a:p>
            <a:pPr marL="990600" lvl="1" indent="-495300" defTabSz="643889">
              <a:spcBef>
                <a:spcPts val="4600"/>
              </a:spcBef>
              <a:defRPr sz="4055"/>
            </a:pPr>
            <a:r>
              <a:t>Cardinality can restrict more (1..* to 1..1 but not 0..*)</a:t>
            </a:r>
          </a:p>
          <a:p>
            <a:pPr marL="990600" lvl="1" indent="-495300" defTabSz="643889">
              <a:spcBef>
                <a:spcPts val="4600"/>
              </a:spcBef>
              <a:defRPr sz="4055"/>
            </a:pPr>
            <a:r>
              <a:t>Can’t rename fields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5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5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5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53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53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539">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p:tmAbs val="0"/>
                                  </p:iterate>
                                  <p:childTnLst>
                                    <p:set>
                                      <p:cBhvr>
                                        <p:cTn id="32" fill="hold"/>
                                        <p:tgtEl>
                                          <p:spTgt spid="539">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53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 grpId="0" build="p" bldLvl="5" animBg="1" advAuto="0"/>
    </p:bldLst>
  </p:timing>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53" name="Shape 553"/>
          <p:cNvSpPr/>
          <p:nvPr/>
        </p:nvSpPr>
        <p:spPr>
          <a:xfrm>
            <a:off x="8873824" y="6197599"/>
            <a:ext cx="689035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Questions?</a:t>
            </a:r>
          </a:p>
        </p:txBody>
      </p:sp>
      <p:sp>
        <p:nvSpPr>
          <p:cNvPr id="554" name="Shape 55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Shape 556"/>
          <p:cNvSpPr>
            <a:spLocks noGrp="1"/>
          </p:cNvSpPr>
          <p:nvPr>
            <p:ph type="title"/>
          </p:nvPr>
        </p:nvSpPr>
        <p:spPr>
          <a:prstGeom prst="rect">
            <a:avLst/>
          </a:prstGeom>
        </p:spPr>
        <p:txBody>
          <a:bodyPr/>
          <a:lstStyle/>
          <a:p>
            <a:r>
              <a:t>More Exercises!</a:t>
            </a:r>
          </a:p>
        </p:txBody>
      </p:sp>
    </p:spTree>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p:cNvSpPr>
          <p:nvPr>
            <p:ph type="title"/>
          </p:nvPr>
        </p:nvSpPr>
        <p:spPr>
          <a:prstGeom prst="rect">
            <a:avLst/>
          </a:prstGeom>
        </p:spPr>
        <p:txBody>
          <a:bodyPr/>
          <a:lstStyle/>
          <a:p>
            <a:r>
              <a:t>Exercise 10</a:t>
            </a: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hape 560"/>
          <p:cNvSpPr>
            <a:spLocks noGrp="1"/>
          </p:cNvSpPr>
          <p:nvPr>
            <p:ph type="title"/>
          </p:nvPr>
        </p:nvSpPr>
        <p:spPr>
          <a:prstGeom prst="rect">
            <a:avLst/>
          </a:prstGeom>
        </p:spPr>
        <p:txBody>
          <a:bodyPr/>
          <a:lstStyle/>
          <a:p>
            <a:r>
              <a:t>Exercise 10</a:t>
            </a:r>
          </a:p>
        </p:txBody>
      </p:sp>
      <p:sp>
        <p:nvSpPr>
          <p:cNvPr id="561" name="Shape 561"/>
          <p:cNvSpPr>
            <a:spLocks noGrp="1"/>
          </p:cNvSpPr>
          <p:nvPr>
            <p:ph type="body" idx="1"/>
          </p:nvPr>
        </p:nvSpPr>
        <p:spPr>
          <a:prstGeom prst="rect">
            <a:avLst/>
          </a:prstGeom>
        </p:spPr>
        <p:txBody>
          <a:bodyPr/>
          <a:lstStyle/>
          <a:p>
            <a:r>
              <a:rPr dirty="0"/>
              <a:t>Does </a:t>
            </a:r>
            <a:r>
              <a:rPr lang="en-US" dirty="0"/>
              <a:t>Fredrick</a:t>
            </a:r>
            <a:r>
              <a:rPr dirty="0"/>
              <a:t> Smart</a:t>
            </a:r>
            <a:r>
              <a:rPr lang="en-US" dirty="0"/>
              <a:t> (id = </a:t>
            </a:r>
            <a:r>
              <a:rPr lang="en-US" b="0" i="0" dirty="0">
                <a:solidFill>
                  <a:srgbClr val="212121"/>
                </a:solidFill>
                <a:effectLst/>
              </a:rPr>
              <a:t>12724070</a:t>
            </a:r>
            <a:r>
              <a:rPr lang="en-US" dirty="0"/>
              <a:t>)</a:t>
            </a:r>
            <a:r>
              <a:rPr dirty="0"/>
              <a:t> have a normal blood pressure?</a:t>
            </a:r>
          </a:p>
          <a:p>
            <a:pPr lvl="1"/>
            <a:r>
              <a:rPr dirty="0"/>
              <a:t>Hint: LOINC </a:t>
            </a:r>
            <a:r>
              <a:rPr lang="en-US" b="0" i="0" dirty="0">
                <a:solidFill>
                  <a:srgbClr val="212121"/>
                </a:solidFill>
                <a:effectLst/>
              </a:rPr>
              <a:t>85354-9</a:t>
            </a:r>
            <a:r>
              <a:rPr dirty="0"/>
              <a:t> can be used to find blood pressures</a:t>
            </a: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prstGeom prst="rect">
            <a:avLst/>
          </a:prstGeom>
        </p:spPr>
        <p:txBody>
          <a:bodyPr>
            <a:normAutofit/>
          </a:bodyPr>
          <a:lstStyle/>
          <a:p>
            <a:r>
              <a:rPr lang="en-US" dirty="0"/>
              <a:t>It’s normal (120/60)</a:t>
            </a:r>
          </a:p>
          <a:p>
            <a:r>
              <a:rPr dirty="0"/>
              <a:t>GET </a:t>
            </a:r>
            <a:r>
              <a:rPr lang="en-US" u="sng" dirty="0">
                <a:hlinkClick r:id="rId3"/>
              </a:rPr>
              <a:t>https://fhir-open.cerner.com/r4/ec2458f2-1e24-41c8-b71b-0e701af7583d/Observation?patient=12724070&amp;code=http://loinc.org|85354-9&amp;_format=json</a:t>
            </a:r>
            <a:r>
              <a:rPr dirty="0"/>
              <a:t>(code: http://loinc.org|</a:t>
            </a:r>
            <a:r>
              <a:rPr lang="en-US" b="0" i="0" dirty="0">
                <a:solidFill>
                  <a:srgbClr val="212121"/>
                </a:solidFill>
                <a:effectLst/>
              </a:rPr>
              <a:t>85354-9</a:t>
            </a:r>
            <a:r>
              <a:rPr dirty="0"/>
              <a:t>)</a:t>
            </a:r>
          </a:p>
        </p:txBody>
      </p:sp>
    </p:spTree>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xfrm>
            <a:off x="1689100" y="3238500"/>
            <a:ext cx="22047200" cy="5924550"/>
          </a:xfrm>
          <a:prstGeom prst="rect">
            <a:avLst/>
          </a:prstGeom>
        </p:spPr>
        <p:txBody>
          <a:bodyPr>
            <a:normAutofit/>
          </a:bodyPr>
          <a:lstStyle/>
          <a:p>
            <a:r>
              <a:rPr lang="en-US" dirty="0"/>
              <a:t>Cannot use individual codes for blood pressure like we could in DSTU 2.</a:t>
            </a:r>
          </a:p>
          <a:p>
            <a:r>
              <a:rPr lang="en-US" dirty="0"/>
              <a:t>GET </a:t>
            </a:r>
            <a:r>
              <a:rPr lang="en-US" dirty="0">
                <a:hlinkClick r:id="rId3"/>
              </a:rPr>
              <a:t>https://fhir-open.cerner.com/r4/ec2458f2-1e24-41c8-b71b-0e701af7583d/Observation?patient=12724070&amp;code=http://loinc.org|8480-6,http://loinc.org|8462-4&amp;_format=json</a:t>
            </a:r>
            <a:endParaRPr dirty="0"/>
          </a:p>
        </p:txBody>
      </p:sp>
      <p:pic>
        <p:nvPicPr>
          <p:cNvPr id="3" name="Picture 2">
            <a:extLst>
              <a:ext uri="{FF2B5EF4-FFF2-40B4-BE49-F238E27FC236}">
                <a16:creationId xmlns:a16="http://schemas.microsoft.com/office/drawing/2014/main" id="{A3643C26-FAFA-4226-A3AE-461986C1F723}"/>
              </a:ext>
            </a:extLst>
          </p:cNvPr>
          <p:cNvPicPr>
            <a:picLocks noChangeAspect="1"/>
          </p:cNvPicPr>
          <p:nvPr/>
        </p:nvPicPr>
        <p:blipFill>
          <a:blip r:embed="rId4"/>
          <a:stretch>
            <a:fillRect/>
          </a:stretch>
        </p:blipFill>
        <p:spPr>
          <a:xfrm>
            <a:off x="1689100" y="8681861"/>
            <a:ext cx="15074900" cy="3692096"/>
          </a:xfrm>
          <a:prstGeom prst="rect">
            <a:avLst/>
          </a:prstGeom>
        </p:spPr>
      </p:pic>
    </p:spTree>
    <p:extLst>
      <p:ext uri="{BB962C8B-B14F-4D97-AF65-F5344CB8AC3E}">
        <p14:creationId xmlns:p14="http://schemas.microsoft.com/office/powerpoint/2010/main" val="2032465039"/>
      </p:ext>
    </p:extLst>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Shape 572"/>
          <p:cNvSpPr/>
          <p:nvPr/>
        </p:nvSpPr>
        <p:spPr>
          <a:xfrm>
            <a:off x="795337" y="12353873"/>
            <a:ext cx="19301759"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https://docs.oracle.com/en/industries/health/millennium-platform-apis/mfrap/op-observation-get.html</a:t>
            </a:r>
            <a:endParaRPr u="sng" dirty="0">
              <a:hlinkClick r:id="rId2"/>
            </a:endParaRPr>
          </a:p>
        </p:txBody>
      </p:sp>
      <p:pic>
        <p:nvPicPr>
          <p:cNvPr id="3" name="Picture 2">
            <a:extLst>
              <a:ext uri="{FF2B5EF4-FFF2-40B4-BE49-F238E27FC236}">
                <a16:creationId xmlns:a16="http://schemas.microsoft.com/office/drawing/2014/main" id="{1938A405-27C0-0EC5-3FFC-3AF6D67A4B02}"/>
              </a:ext>
            </a:extLst>
          </p:cNvPr>
          <p:cNvPicPr>
            <a:picLocks noChangeAspect="1"/>
          </p:cNvPicPr>
          <p:nvPr/>
        </p:nvPicPr>
        <p:blipFill>
          <a:blip r:embed="rId4"/>
          <a:stretch>
            <a:fillRect/>
          </a:stretch>
        </p:blipFill>
        <p:spPr>
          <a:xfrm>
            <a:off x="3199145" y="2156756"/>
            <a:ext cx="17985710" cy="9402487"/>
          </a:xfrm>
          <a:prstGeom prst="rect">
            <a:avLst/>
          </a:prstGeom>
        </p:spPr>
      </p:pic>
      <p:sp>
        <p:nvSpPr>
          <p:cNvPr id="5" name="Rectangle 4">
            <a:extLst>
              <a:ext uri="{FF2B5EF4-FFF2-40B4-BE49-F238E27FC236}">
                <a16:creationId xmlns:a16="http://schemas.microsoft.com/office/drawing/2014/main" id="{4F5567DB-ED12-94B1-7BB8-D450C0F5DF50}"/>
              </a:ext>
            </a:extLst>
          </p:cNvPr>
          <p:cNvSpPr/>
          <p:nvPr/>
        </p:nvSpPr>
        <p:spPr>
          <a:xfrm>
            <a:off x="9024730" y="6042991"/>
            <a:ext cx="11728174" cy="2325757"/>
          </a:xfrm>
          <a:prstGeom prst="rect">
            <a:avLst/>
          </a:prstGeom>
          <a:noFill/>
          <a:ln w="57150" cap="flat">
            <a:solidFill>
              <a:schemeClr val="accent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b1851626-05c4-426e-b768-1c35733f6fea}" enabled="1" method="Standard" siteId="{fbc493a8-0d24-4454-a815-f4ca58e8c09d}" contentBits="0" removed="0"/>
</clbl:labelList>
</file>

<file path=docProps/app.xml><?xml version="1.0" encoding="utf-8"?>
<Properties xmlns="http://schemas.openxmlformats.org/officeDocument/2006/extended-properties" xmlns:vt="http://schemas.openxmlformats.org/officeDocument/2006/docPropsVTypes">
  <TotalTime>10485</TotalTime>
  <Words>3082</Words>
  <Application>Microsoft Office PowerPoint</Application>
  <PresentationFormat>Custom</PresentationFormat>
  <Paragraphs>320</Paragraphs>
  <Slides>111</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111</vt:i4>
      </vt:variant>
    </vt:vector>
  </HeadingPairs>
  <TitlesOfParts>
    <vt:vector size="118" baseType="lpstr">
      <vt:lpstr>Arial</vt:lpstr>
      <vt:lpstr>Calibri</vt:lpstr>
      <vt:lpstr>Franklin Gothic Book</vt:lpstr>
      <vt:lpstr>Helvetica</vt:lpstr>
      <vt:lpstr>Helvetica Light</vt:lpstr>
      <vt:lpstr>Helvetica Neue</vt:lpstr>
      <vt:lpstr>White</vt:lpstr>
      <vt:lpstr>PowerPoint Presentation</vt:lpstr>
      <vt:lpstr>FHIR Deep Dive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Which Version?</vt:lpstr>
      <vt:lpstr>PowerPoint Presentation</vt:lpstr>
      <vt:lpstr>PowerPoint Presentation</vt:lpstr>
      <vt:lpstr>Primitive Types</vt:lpstr>
      <vt:lpstr>Surprises</vt:lpstr>
      <vt:lpstr>Complex Types</vt:lpstr>
      <vt:lpstr>Code Systems</vt:lpstr>
      <vt:lpstr>Formats</vt:lpstr>
      <vt:lpstr>PowerPoint Presentation</vt:lpstr>
      <vt:lpstr>Resources</vt:lpstr>
      <vt:lpstr>PowerPoint Presentation</vt:lpstr>
      <vt:lpstr>Maturity Levels</vt:lpstr>
      <vt:lpstr>PowerPoint Presentation</vt:lpstr>
      <vt:lpstr>Terminology Bindings</vt:lpstr>
      <vt:lpstr>Type/Binding Strength</vt:lpstr>
      <vt:lpstr>PowerPoint Presentation</vt:lpstr>
      <vt:lpstr>PowerPoint Presentation</vt:lpstr>
      <vt:lpstr>PowerPoint Presentation</vt:lpstr>
      <vt:lpstr>PowerPoint Presentation</vt:lpstr>
      <vt:lpstr>PowerPoint Presentation</vt:lpstr>
      <vt:lpstr>Exercise 1</vt:lpstr>
      <vt:lpstr>Exercise 1</vt:lpstr>
      <vt:lpstr>Exercise 1: Answer</vt:lpstr>
      <vt:lpstr>Exercise 2</vt:lpstr>
      <vt:lpstr>Exercise 2</vt:lpstr>
      <vt:lpstr>Exercise 2: Answer</vt:lpstr>
      <vt:lpstr>Exercise 3</vt:lpstr>
      <vt:lpstr>Exercise 3</vt:lpstr>
      <vt:lpstr>Exercise 3: Answer</vt:lpstr>
      <vt:lpstr>PowerPoint Presentation</vt:lpstr>
      <vt:lpstr>PowerPoint Presentation</vt:lpstr>
      <vt:lpstr>PowerPoint Presentation</vt:lpstr>
      <vt:lpstr>Read</vt:lpstr>
      <vt:lpstr>id vs identifier</vt:lpstr>
      <vt:lpstr>PowerPoint Presentation</vt:lpstr>
      <vt:lpstr>PowerPoint Presentation</vt:lpstr>
      <vt:lpstr>PowerPoint Presentation</vt:lpstr>
      <vt:lpstr>PowerPoint Presentation</vt:lpstr>
      <vt:lpstr>PowerPoint Presentation</vt:lpstr>
      <vt:lpstr>Paging</vt:lpstr>
      <vt:lpstr>PowerPoint Presentation</vt:lpstr>
      <vt:lpstr>PowerPoint Presentation</vt:lpstr>
      <vt:lpstr>Create</vt:lpstr>
      <vt:lpstr>Update</vt:lpstr>
      <vt:lpstr>Patch</vt:lpstr>
      <vt:lpstr>Conditional Update</vt:lpstr>
      <vt:lpstr>Exercise 4</vt:lpstr>
      <vt:lpstr>Exercise 4</vt:lpstr>
      <vt:lpstr>Exercise 4: Answer</vt:lpstr>
      <vt:lpstr>Exercise 4: Answer</vt:lpstr>
      <vt:lpstr>Exercise 5</vt:lpstr>
      <vt:lpstr>Exercise 5</vt:lpstr>
      <vt:lpstr>Exercise 5: Answer</vt:lpstr>
      <vt:lpstr>PowerPoint Presentation</vt:lpstr>
      <vt:lpstr>What if it wasn’t mapped/known?</vt:lpstr>
      <vt:lpstr>Exercise 6</vt:lpstr>
      <vt:lpstr>Exercise 6</vt:lpstr>
      <vt:lpstr>Exercise 6: Answer</vt:lpstr>
      <vt:lpstr>Paging</vt:lpstr>
      <vt:lpstr>PowerPoint Presentation</vt:lpstr>
      <vt:lpstr>Exercise 7</vt:lpstr>
      <vt:lpstr>Exercise 7</vt:lpstr>
      <vt:lpstr>Exercise 7: Answer</vt:lpstr>
      <vt:lpstr>PowerPoint Presentation</vt:lpstr>
      <vt:lpstr>PowerPoint Presentation</vt:lpstr>
      <vt:lpstr>PowerPoint Presentation</vt:lpstr>
      <vt:lpstr>Extension “Rules”</vt:lpstr>
      <vt:lpstr>Examples</vt:lpstr>
      <vt:lpstr>Modifier Example</vt:lpstr>
      <vt:lpstr>PowerPoint Presentation</vt:lpstr>
      <vt:lpstr>PowerPoint Presentation</vt:lpstr>
      <vt:lpstr>Conformance Resource</vt:lpstr>
      <vt:lpstr>What?</vt:lpstr>
      <vt:lpstr>Exercise 8</vt:lpstr>
      <vt:lpstr>Exercise 8</vt:lpstr>
      <vt:lpstr>Exercise 8: Answer</vt:lpstr>
      <vt:lpstr>Exercise 9</vt:lpstr>
      <vt:lpstr>Exercise 9</vt:lpstr>
      <vt:lpstr>Exercise 9: Answer</vt:lpstr>
      <vt:lpstr>PowerPoint Presentation</vt:lpstr>
      <vt:lpstr>PowerPoint Presentation</vt:lpstr>
      <vt:lpstr>What</vt:lpstr>
      <vt:lpstr>Rules</vt:lpstr>
      <vt:lpstr>PowerPoint Presentation</vt:lpstr>
      <vt:lpstr>More Exercises!</vt:lpstr>
      <vt:lpstr>Exercise 10</vt:lpstr>
      <vt:lpstr>Exercise 10</vt:lpstr>
      <vt:lpstr>Exercise 10: Answer</vt:lpstr>
      <vt:lpstr>Exercise 10: Answer</vt:lpstr>
      <vt:lpstr>PowerPoint Presentation</vt:lpstr>
      <vt:lpstr>Exercise 11</vt:lpstr>
      <vt:lpstr>Exercise 11</vt:lpstr>
      <vt:lpstr>Exercise 11: Answer</vt:lpstr>
      <vt:lpstr>Exercise 12</vt:lpstr>
      <vt:lpstr>Exercise 12</vt:lpstr>
      <vt:lpstr>Exercise 12: Answer</vt:lpstr>
      <vt:lpstr>Exercise 13</vt:lpstr>
      <vt:lpstr>Exercise 13</vt:lpstr>
      <vt:lpstr>Exercise 13: Answer</vt:lpstr>
      <vt:lpstr>PowerPoint Presentation</vt:lpstr>
      <vt:lpstr>For more test patients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Heits,Brian</dc:creator>
  <cp:lastModifiedBy>Brian Heits</cp:lastModifiedBy>
  <cp:revision>81</cp:revision>
  <dcterms:modified xsi:type="dcterms:W3CDTF">2024-12-02T16:49:04Z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6665055-977f-4acd-9884-1bec8e5ad200_Enabled">
    <vt:lpwstr>true</vt:lpwstr>
  </property>
  <property fmtid="{D5CDD505-2E9C-101B-9397-08002B2CF9AE}" pid="3" name="MSIP_Label_56665055-977f-4acd-9884-1bec8e5ad200_SetDate">
    <vt:lpwstr>2024-09-16T13:16:33Z</vt:lpwstr>
  </property>
  <property fmtid="{D5CDD505-2E9C-101B-9397-08002B2CF9AE}" pid="4" name="MSIP_Label_56665055-977f-4acd-9884-1bec8e5ad200_Method">
    <vt:lpwstr>Standard</vt:lpwstr>
  </property>
  <property fmtid="{D5CDD505-2E9C-101B-9397-08002B2CF9AE}" pid="5" name="MSIP_Label_56665055-977f-4acd-9884-1bec8e5ad200_Name">
    <vt:lpwstr>Anyone ( Unrestricted )</vt:lpwstr>
  </property>
  <property fmtid="{D5CDD505-2E9C-101B-9397-08002B2CF9AE}" pid="6" name="MSIP_Label_56665055-977f-4acd-9884-1bec8e5ad200_SiteId">
    <vt:lpwstr>4e2c6054-71cb-48f1-bd6c-3a9705aca71b</vt:lpwstr>
  </property>
  <property fmtid="{D5CDD505-2E9C-101B-9397-08002B2CF9AE}" pid="7" name="MSIP_Label_56665055-977f-4acd-9884-1bec8e5ad200_ActionId">
    <vt:lpwstr>d572cc84-95f3-4aa6-86b9-bdad01dd25e5</vt:lpwstr>
  </property>
  <property fmtid="{D5CDD505-2E9C-101B-9397-08002B2CF9AE}" pid="8" name="MSIP_Label_56665055-977f-4acd-9884-1bec8e5ad200_ContentBits">
    <vt:lpwstr>3</vt:lpwstr>
  </property>
  <property fmtid="{D5CDD505-2E9C-101B-9397-08002B2CF9AE}" pid="9" name="ClassificationContentMarkingFooterLocations">
    <vt:lpwstr>White:8</vt:lpwstr>
  </property>
  <property fmtid="{D5CDD505-2E9C-101B-9397-08002B2CF9AE}" pid="10" name="ClassificationContentMarkingFooterText">
    <vt:lpwstr>Confidential - Oracle Restricted</vt:lpwstr>
  </property>
  <property fmtid="{D5CDD505-2E9C-101B-9397-08002B2CF9AE}" pid="11" name="ClassificationContentMarkingHeaderLocations">
    <vt:lpwstr>White:7</vt:lpwstr>
  </property>
  <property fmtid="{D5CDD505-2E9C-101B-9397-08002B2CF9AE}" pid="12" name="ClassificationContentMarkingHeaderText">
    <vt:lpwstr>Confidential - Oracle Restricted</vt:lpwstr>
  </property>
</Properties>
</file>

<file path=docProps/thumbnail.jpeg>
</file>